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sldIdLst>
    <p:sldId id="289" r:id="rId2"/>
    <p:sldId id="282" r:id="rId3"/>
    <p:sldId id="260" r:id="rId4"/>
    <p:sldId id="261" r:id="rId5"/>
    <p:sldId id="263" r:id="rId6"/>
    <p:sldId id="262" r:id="rId7"/>
    <p:sldId id="276" r:id="rId8"/>
    <p:sldId id="264" r:id="rId9"/>
    <p:sldId id="265" r:id="rId10"/>
    <p:sldId id="266" r:id="rId11"/>
    <p:sldId id="267" r:id="rId12"/>
    <p:sldId id="272" r:id="rId13"/>
    <p:sldId id="274" r:id="rId14"/>
    <p:sldId id="279" r:id="rId15"/>
    <p:sldId id="273" r:id="rId16"/>
    <p:sldId id="268" r:id="rId17"/>
    <p:sldId id="275" r:id="rId18"/>
    <p:sldId id="269" r:id="rId19"/>
    <p:sldId id="270" r:id="rId20"/>
    <p:sldId id="277" r:id="rId21"/>
    <p:sldId id="271" r:id="rId22"/>
    <p:sldId id="278" r:id="rId23"/>
    <p:sldId id="280"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08F"/>
    <a:srgbClr val="4B7230"/>
    <a:srgbClr val="3A5925"/>
    <a:srgbClr val="90856E"/>
    <a:srgbClr val="766D5A"/>
    <a:srgbClr val="635C4C"/>
    <a:srgbClr val="8F8F69"/>
    <a:srgbClr val="B4600C"/>
    <a:srgbClr val="9E530B"/>
    <a:srgbClr val="856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642015-4944-4433-AD18-FC6F1FB656B1}" v="91" dt="2024-07-30T23:03:11.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9" autoAdjust="0"/>
    <p:restoredTop sz="94660"/>
  </p:normalViewPr>
  <p:slideViewPr>
    <p:cSldViewPr>
      <p:cViewPr varScale="1">
        <p:scale>
          <a:sx n="101" d="100"/>
          <a:sy n="101" d="100"/>
        </p:scale>
        <p:origin x="88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9E642015-4944-4433-AD18-FC6F1FB656B1}"/>
    <pc:docChg chg="modSld">
      <pc:chgData name="Yolanda Desarme" userId="da06884b4d1911c2" providerId="LiveId" clId="{9E642015-4944-4433-AD18-FC6F1FB656B1}" dt="2024-07-30T23:03:11.232" v="93" actId="33524"/>
      <pc:docMkLst>
        <pc:docMk/>
      </pc:docMkLst>
      <pc:sldChg chg="modSp">
        <pc:chgData name="Yolanda Desarme" userId="da06884b4d1911c2" providerId="LiveId" clId="{9E642015-4944-4433-AD18-FC6F1FB656B1}" dt="2024-07-30T17:55:48.595" v="26" actId="33524"/>
        <pc:sldMkLst>
          <pc:docMk/>
          <pc:sldMk cId="3613149293" sldId="260"/>
        </pc:sldMkLst>
        <pc:spChg chg="mod">
          <ac:chgData name="Yolanda Desarme" userId="da06884b4d1911c2" providerId="LiveId" clId="{9E642015-4944-4433-AD18-FC6F1FB656B1}" dt="2024-07-30T17:55:48.595" v="26" actId="33524"/>
          <ac:spMkLst>
            <pc:docMk/>
            <pc:sldMk cId="3613149293" sldId="260"/>
            <ac:spMk id="4" creationId="{00000000-0000-0000-0000-000000000000}"/>
          </ac:spMkLst>
        </pc:spChg>
      </pc:sldChg>
      <pc:sldChg chg="modSp">
        <pc:chgData name="Yolanda Desarme" userId="da06884b4d1911c2" providerId="LiveId" clId="{9E642015-4944-4433-AD18-FC6F1FB656B1}" dt="2024-07-30T17:56:24.654" v="27" actId="20577"/>
        <pc:sldMkLst>
          <pc:docMk/>
          <pc:sldMk cId="1839802663" sldId="261"/>
        </pc:sldMkLst>
        <pc:spChg chg="mod">
          <ac:chgData name="Yolanda Desarme" userId="da06884b4d1911c2" providerId="LiveId" clId="{9E642015-4944-4433-AD18-FC6F1FB656B1}" dt="2024-07-30T17:56:24.654" v="27" actId="20577"/>
          <ac:spMkLst>
            <pc:docMk/>
            <pc:sldMk cId="1839802663" sldId="261"/>
            <ac:spMk id="4" creationId="{535FB2A9-FE82-4410-106A-F51B2C2777C0}"/>
          </ac:spMkLst>
        </pc:spChg>
      </pc:sldChg>
      <pc:sldChg chg="modSp">
        <pc:chgData name="Yolanda Desarme" userId="da06884b4d1911c2" providerId="LiveId" clId="{9E642015-4944-4433-AD18-FC6F1FB656B1}" dt="2024-07-30T18:07:36.496" v="47" actId="6549"/>
        <pc:sldMkLst>
          <pc:docMk/>
          <pc:sldMk cId="3375875563" sldId="262"/>
        </pc:sldMkLst>
        <pc:spChg chg="mod">
          <ac:chgData name="Yolanda Desarme" userId="da06884b4d1911c2" providerId="LiveId" clId="{9E642015-4944-4433-AD18-FC6F1FB656B1}" dt="2024-07-30T18:07:36.496" v="47" actId="6549"/>
          <ac:spMkLst>
            <pc:docMk/>
            <pc:sldMk cId="3375875563" sldId="262"/>
            <ac:spMk id="4" creationId="{00000000-0000-0000-0000-000000000000}"/>
          </ac:spMkLst>
        </pc:spChg>
        <pc:spChg chg="mod">
          <ac:chgData name="Yolanda Desarme" userId="da06884b4d1911c2" providerId="LiveId" clId="{9E642015-4944-4433-AD18-FC6F1FB656B1}" dt="2024-07-30T18:02:00.923" v="36" actId="20577"/>
          <ac:spMkLst>
            <pc:docMk/>
            <pc:sldMk cId="3375875563" sldId="262"/>
            <ac:spMk id="9" creationId="{00000000-0000-0000-0000-000000000000}"/>
          </ac:spMkLst>
        </pc:spChg>
      </pc:sldChg>
      <pc:sldChg chg="modSp">
        <pc:chgData name="Yolanda Desarme" userId="da06884b4d1911c2" providerId="LiveId" clId="{9E642015-4944-4433-AD18-FC6F1FB656B1}" dt="2024-07-30T18:21:39.973" v="57" actId="6549"/>
        <pc:sldMkLst>
          <pc:docMk/>
          <pc:sldMk cId="3228563307" sldId="264"/>
        </pc:sldMkLst>
        <pc:spChg chg="mod">
          <ac:chgData name="Yolanda Desarme" userId="da06884b4d1911c2" providerId="LiveId" clId="{9E642015-4944-4433-AD18-FC6F1FB656B1}" dt="2024-07-30T18:21:39.973" v="57" actId="6549"/>
          <ac:spMkLst>
            <pc:docMk/>
            <pc:sldMk cId="3228563307" sldId="264"/>
            <ac:spMk id="2" creationId="{00000000-0000-0000-0000-000000000000}"/>
          </ac:spMkLst>
        </pc:spChg>
      </pc:sldChg>
      <pc:sldChg chg="modSp">
        <pc:chgData name="Yolanda Desarme" userId="da06884b4d1911c2" providerId="LiveId" clId="{9E642015-4944-4433-AD18-FC6F1FB656B1}" dt="2024-07-30T18:24:11.448" v="76" actId="20577"/>
        <pc:sldMkLst>
          <pc:docMk/>
          <pc:sldMk cId="1538088983" sldId="265"/>
        </pc:sldMkLst>
        <pc:spChg chg="mod">
          <ac:chgData name="Yolanda Desarme" userId="da06884b4d1911c2" providerId="LiveId" clId="{9E642015-4944-4433-AD18-FC6F1FB656B1}" dt="2024-07-30T18:24:11.448" v="76" actId="20577"/>
          <ac:spMkLst>
            <pc:docMk/>
            <pc:sldMk cId="1538088983" sldId="265"/>
            <ac:spMk id="3" creationId="{00000000-0000-0000-0000-000000000000}"/>
          </ac:spMkLst>
        </pc:spChg>
        <pc:spChg chg="mod">
          <ac:chgData name="Yolanda Desarme" userId="da06884b4d1911c2" providerId="LiveId" clId="{9E642015-4944-4433-AD18-FC6F1FB656B1}" dt="2024-07-30T18:23:42.053" v="68" actId="6549"/>
          <ac:spMkLst>
            <pc:docMk/>
            <pc:sldMk cId="1538088983" sldId="265"/>
            <ac:spMk id="4" creationId="{D4BD65E1-DBE4-60F4-1A1C-0FB71EFB0C38}"/>
          </ac:spMkLst>
        </pc:spChg>
      </pc:sldChg>
      <pc:sldChg chg="modSp">
        <pc:chgData name="Yolanda Desarme" userId="da06884b4d1911c2" providerId="LiveId" clId="{9E642015-4944-4433-AD18-FC6F1FB656B1}" dt="2024-07-30T23:03:11.232" v="93" actId="33524"/>
        <pc:sldMkLst>
          <pc:docMk/>
          <pc:sldMk cId="1412492624" sldId="269"/>
        </pc:sldMkLst>
        <pc:spChg chg="mod">
          <ac:chgData name="Yolanda Desarme" userId="da06884b4d1911c2" providerId="LiveId" clId="{9E642015-4944-4433-AD18-FC6F1FB656B1}" dt="2024-07-30T23:02:27.087" v="92" actId="20577"/>
          <ac:spMkLst>
            <pc:docMk/>
            <pc:sldMk cId="1412492624" sldId="269"/>
            <ac:spMk id="3" creationId="{AB349CBC-62F3-D4EB-6E2D-1EDA09E350F7}"/>
          </ac:spMkLst>
        </pc:spChg>
        <pc:spChg chg="mod">
          <ac:chgData name="Yolanda Desarme" userId="da06884b4d1911c2" providerId="LiveId" clId="{9E642015-4944-4433-AD18-FC6F1FB656B1}" dt="2024-07-30T23:03:11.232" v="93" actId="33524"/>
          <ac:spMkLst>
            <pc:docMk/>
            <pc:sldMk cId="1412492624" sldId="269"/>
            <ac:spMk id="6" creationId="{00000000-0000-0000-0000-000000000000}"/>
          </ac:spMkLst>
        </pc:spChg>
      </pc:sldChg>
      <pc:sldChg chg="modSp">
        <pc:chgData name="Yolanda Desarme" userId="da06884b4d1911c2" providerId="LiveId" clId="{9E642015-4944-4433-AD18-FC6F1FB656B1}" dt="2024-07-30T18:29:17.558" v="81" actId="6549"/>
        <pc:sldMkLst>
          <pc:docMk/>
          <pc:sldMk cId="3707130111" sldId="272"/>
        </pc:sldMkLst>
        <pc:spChg chg="mod">
          <ac:chgData name="Yolanda Desarme" userId="da06884b4d1911c2" providerId="LiveId" clId="{9E642015-4944-4433-AD18-FC6F1FB656B1}" dt="2024-07-30T18:28:49.696" v="80" actId="6549"/>
          <ac:spMkLst>
            <pc:docMk/>
            <pc:sldMk cId="3707130111" sldId="272"/>
            <ac:spMk id="3" creationId="{00000000-0000-0000-0000-000000000000}"/>
          </ac:spMkLst>
        </pc:spChg>
        <pc:spChg chg="mod">
          <ac:chgData name="Yolanda Desarme" userId="da06884b4d1911c2" providerId="LiveId" clId="{9E642015-4944-4433-AD18-FC6F1FB656B1}" dt="2024-07-30T18:29:17.558" v="81" actId="6549"/>
          <ac:spMkLst>
            <pc:docMk/>
            <pc:sldMk cId="3707130111" sldId="272"/>
            <ac:spMk id="5" creationId="{00000000-0000-0000-0000-000000000000}"/>
          </ac:spMkLst>
        </pc:spChg>
      </pc:sldChg>
      <pc:sldChg chg="modSp mod">
        <pc:chgData name="Yolanda Desarme" userId="da06884b4d1911c2" providerId="LiveId" clId="{9E642015-4944-4433-AD18-FC6F1FB656B1}" dt="2024-07-30T22:27:52.427" v="87" actId="20577"/>
        <pc:sldMkLst>
          <pc:docMk/>
          <pc:sldMk cId="2605240613" sldId="273"/>
        </pc:sldMkLst>
        <pc:spChg chg="mod">
          <ac:chgData name="Yolanda Desarme" userId="da06884b4d1911c2" providerId="LiveId" clId="{9E642015-4944-4433-AD18-FC6F1FB656B1}" dt="2024-07-30T22:27:52.427" v="87" actId="20577"/>
          <ac:spMkLst>
            <pc:docMk/>
            <pc:sldMk cId="2605240613" sldId="273"/>
            <ac:spMk id="5" creationId="{00000000-0000-0000-0000-000000000000}"/>
          </ac:spMkLst>
        </pc:spChg>
      </pc:sldChg>
      <pc:sldChg chg="modSp">
        <pc:chgData name="Yolanda Desarme" userId="da06884b4d1911c2" providerId="LiveId" clId="{9E642015-4944-4433-AD18-FC6F1FB656B1}" dt="2024-07-30T18:30:03.643" v="83" actId="20577"/>
        <pc:sldMkLst>
          <pc:docMk/>
          <pc:sldMk cId="2265621006" sldId="274"/>
        </pc:sldMkLst>
        <pc:spChg chg="mod">
          <ac:chgData name="Yolanda Desarme" userId="da06884b4d1911c2" providerId="LiveId" clId="{9E642015-4944-4433-AD18-FC6F1FB656B1}" dt="2024-07-30T18:30:03.643" v="83" actId="20577"/>
          <ac:spMkLst>
            <pc:docMk/>
            <pc:sldMk cId="2265621006" sldId="274"/>
            <ac:spMk id="3" creationId="{00000000-0000-0000-0000-000000000000}"/>
          </ac:spMkLst>
        </pc:spChg>
      </pc:sldChg>
      <pc:sldChg chg="modSp mod">
        <pc:chgData name="Yolanda Desarme" userId="da06884b4d1911c2" providerId="LiveId" clId="{9E642015-4944-4433-AD18-FC6F1FB656B1}" dt="2024-07-30T23:01:50.746" v="89" actId="14100"/>
        <pc:sldMkLst>
          <pc:docMk/>
          <pc:sldMk cId="2538954871" sldId="275"/>
        </pc:sldMkLst>
        <pc:spChg chg="mod">
          <ac:chgData name="Yolanda Desarme" userId="da06884b4d1911c2" providerId="LiveId" clId="{9E642015-4944-4433-AD18-FC6F1FB656B1}" dt="2024-07-30T23:01:50.746" v="89" actId="14100"/>
          <ac:spMkLst>
            <pc:docMk/>
            <pc:sldMk cId="2538954871" sldId="275"/>
            <ac:spMk id="4" creationId="{00000000-0000-0000-0000-000000000000}"/>
          </ac:spMkLst>
        </pc:spChg>
      </pc:sldChg>
      <pc:sldChg chg="modSp">
        <pc:chgData name="Yolanda Desarme" userId="da06884b4d1911c2" providerId="LiveId" clId="{9E642015-4944-4433-AD18-FC6F1FB656B1}" dt="2024-07-30T18:21:03.452" v="56" actId="13926"/>
        <pc:sldMkLst>
          <pc:docMk/>
          <pc:sldMk cId="575691979" sldId="276"/>
        </pc:sldMkLst>
        <pc:spChg chg="mod">
          <ac:chgData name="Yolanda Desarme" userId="da06884b4d1911c2" providerId="LiveId" clId="{9E642015-4944-4433-AD18-FC6F1FB656B1}" dt="2024-07-30T18:21:03.452" v="56" actId="13926"/>
          <ac:spMkLst>
            <pc:docMk/>
            <pc:sldMk cId="575691979" sldId="276"/>
            <ac:spMk id="5" creationId="{00000000-0000-0000-0000-000000000000}"/>
          </ac:spMkLst>
        </pc:spChg>
      </pc:sldChg>
      <pc:sldChg chg="modSp">
        <pc:chgData name="Yolanda Desarme" userId="da06884b4d1911c2" providerId="LiveId" clId="{9E642015-4944-4433-AD18-FC6F1FB656B1}" dt="2024-07-30T22:24:47.277" v="84" actId="20577"/>
        <pc:sldMkLst>
          <pc:docMk/>
          <pc:sldMk cId="3952439864" sldId="279"/>
        </pc:sldMkLst>
        <pc:spChg chg="mod">
          <ac:chgData name="Yolanda Desarme" userId="da06884b4d1911c2" providerId="LiveId" clId="{9E642015-4944-4433-AD18-FC6F1FB656B1}" dt="2024-07-30T22:24:47.277" v="84" actId="20577"/>
          <ac:spMkLst>
            <pc:docMk/>
            <pc:sldMk cId="3952439864" sldId="279"/>
            <ac:spMk id="3" creationId="{00000000-0000-0000-0000-000000000000}"/>
          </ac:spMkLst>
        </pc:spChg>
      </pc:sldChg>
      <pc:sldChg chg="modSp">
        <pc:chgData name="Yolanda Desarme" userId="da06884b4d1911c2" providerId="LiveId" clId="{9E642015-4944-4433-AD18-FC6F1FB656B1}" dt="2024-07-30T17:52:32.371" v="16" actId="20577"/>
        <pc:sldMkLst>
          <pc:docMk/>
          <pc:sldMk cId="3301084016" sldId="282"/>
        </pc:sldMkLst>
        <pc:spChg chg="mod">
          <ac:chgData name="Yolanda Desarme" userId="da06884b4d1911c2" providerId="LiveId" clId="{9E642015-4944-4433-AD18-FC6F1FB656B1}" dt="2024-07-30T17:52:32.371" v="16" actId="20577"/>
          <ac:spMkLst>
            <pc:docMk/>
            <pc:sldMk cId="3301084016" sldId="282"/>
            <ac:spMk id="2" creationId="{00000000-0000-0000-0000-000000000000}"/>
          </ac:spMkLst>
        </pc:spChg>
        <pc:graphicFrameChg chg="mod">
          <ac:chgData name="Yolanda Desarme" userId="da06884b4d1911c2" providerId="LiveId" clId="{9E642015-4944-4433-AD18-FC6F1FB656B1}" dt="2024-07-30T17:50:12.681" v="14"/>
          <ac:graphicFrameMkLst>
            <pc:docMk/>
            <pc:sldMk cId="3301084016" sldId="282"/>
            <ac:graphicFrameMk id="5" creationId="{00000000-0000-0000-0000-000000000000}"/>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 Id="rId4"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 Id="rId4"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92383-8E1C-4994-9451-139E1FCDB9B6}" type="doc">
      <dgm:prSet loTypeId="urn:microsoft.com/office/officeart/2005/8/layout/pList2" loCatId="picture" qsTypeId="urn:microsoft.com/office/officeart/2005/8/quickstyle/3d3" qsCatId="3D" csTypeId="urn:microsoft.com/office/officeart/2005/8/colors/colorful1" csCatId="colorful" phldr="1"/>
      <dgm:spPr/>
      <dgm:t>
        <a:bodyPr/>
        <a:lstStyle/>
        <a:p>
          <a:endParaRPr lang="es-ES"/>
        </a:p>
      </dgm:t>
    </dgm:pt>
    <dgm:pt modelId="{D5CF4246-140B-480E-822E-B6C21F7DC485}">
      <dgm:prSet custT="1"/>
      <dgm:spPr>
        <a:xfrm>
          <a:off x="2626523" y="1090"/>
          <a:ext cx="5111570" cy="1025929"/>
        </a:xfrm>
        <a:solidFill>
          <a:srgbClr val="60B5CC">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2400" b="1" dirty="0">
              <a:solidFill>
                <a:sysClr val="windowText" lastClr="000000"/>
              </a:solidFill>
              <a:latin typeface="Calibri"/>
              <a:ea typeface="+mn-ea"/>
              <a:cs typeface="+mn-cs"/>
            </a:rPr>
            <a:t>Ants are creatures of little strength, yet they store up their food in the summer</a:t>
          </a:r>
          <a:endParaRPr lang="es-ES" sz="2400" b="1" dirty="0">
            <a:solidFill>
              <a:sysClr val="windowText" lastClr="000000"/>
            </a:solidFill>
            <a:latin typeface="Calibri"/>
            <a:ea typeface="+mn-ea"/>
            <a:cs typeface="+mn-cs"/>
          </a:endParaRPr>
        </a:p>
      </dgm:t>
    </dgm:pt>
    <dgm:pt modelId="{B4B47F38-0981-4F37-9770-790F77876BAD}" type="parTrans" cxnId="{1708DBA5-869D-4C49-84C1-F40E662C064F}">
      <dgm:prSet/>
      <dgm:spPr/>
      <dgm:t>
        <a:bodyPr/>
        <a:lstStyle/>
        <a:p>
          <a:endParaRPr lang="es-ES" sz="2000" b="1">
            <a:solidFill>
              <a:schemeClr val="tx1"/>
            </a:solidFill>
          </a:endParaRPr>
        </a:p>
      </dgm:t>
    </dgm:pt>
    <dgm:pt modelId="{67E7B5F1-B0B8-406A-B455-446C1FA0AB13}" type="sibTrans" cxnId="{1708DBA5-869D-4C49-84C1-F40E662C064F}">
      <dgm:prSet/>
      <dgm:spPr/>
      <dgm:t>
        <a:bodyPr/>
        <a:lstStyle/>
        <a:p>
          <a:endParaRPr lang="es-ES" sz="2000" b="1">
            <a:solidFill>
              <a:schemeClr val="tx1"/>
            </a:solidFill>
          </a:endParaRPr>
        </a:p>
      </dgm:t>
    </dgm:pt>
    <dgm:pt modelId="{5C0BDC57-A9BC-4C92-BA23-5BF6EC14549C}">
      <dgm:prSet custT="1"/>
      <dgm:spPr>
        <a:xfrm>
          <a:off x="1160478" y="1196298"/>
          <a:ext cx="5111570" cy="1025929"/>
        </a:xfrm>
        <a:solidFill>
          <a:srgbClr val="E66C7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2400" b="1" dirty="0">
              <a:solidFill>
                <a:sysClr val="windowText" lastClr="000000"/>
              </a:solidFill>
              <a:latin typeface="Calibri"/>
              <a:ea typeface="+mn-ea"/>
              <a:cs typeface="+mn-cs"/>
            </a:rPr>
            <a:t>hyraxes are creatures of little power, yet they make their home in the crags</a:t>
          </a:r>
          <a:endParaRPr lang="es-ES" sz="2400" b="1" dirty="0">
            <a:solidFill>
              <a:sysClr val="windowText" lastClr="000000"/>
            </a:solidFill>
            <a:latin typeface="Calibri"/>
            <a:ea typeface="+mn-ea"/>
            <a:cs typeface="+mn-cs"/>
          </a:endParaRPr>
        </a:p>
      </dgm:t>
    </dgm:pt>
    <dgm:pt modelId="{F3FAF7D9-B6A6-4B02-8ED6-231F99D7C865}" type="parTrans" cxnId="{F94D877B-4AB3-41E6-8173-CDB7E20FCA10}">
      <dgm:prSet/>
      <dgm:spPr/>
      <dgm:t>
        <a:bodyPr/>
        <a:lstStyle/>
        <a:p>
          <a:endParaRPr lang="es-ES" sz="2000" b="1">
            <a:solidFill>
              <a:schemeClr val="tx1"/>
            </a:solidFill>
          </a:endParaRPr>
        </a:p>
      </dgm:t>
    </dgm:pt>
    <dgm:pt modelId="{7E6EFADE-D2DC-41DC-89B8-1B4C2F279A12}" type="sibTrans" cxnId="{F94D877B-4AB3-41E6-8173-CDB7E20FCA10}">
      <dgm:prSet/>
      <dgm:spPr/>
      <dgm:t>
        <a:bodyPr/>
        <a:lstStyle/>
        <a:p>
          <a:endParaRPr lang="es-ES" sz="2000" b="1">
            <a:solidFill>
              <a:schemeClr val="tx1"/>
            </a:solidFill>
          </a:endParaRPr>
        </a:p>
      </dgm:t>
    </dgm:pt>
    <dgm:pt modelId="{90A5524D-AD24-41E8-9CF5-DFD9B0C78F7F}">
      <dgm:prSet custT="1"/>
      <dgm:spPr>
        <a:xfrm>
          <a:off x="2626523" y="2391506"/>
          <a:ext cx="5111570" cy="1025929"/>
        </a:xfrm>
        <a:solidFill>
          <a:srgbClr val="6BB76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s-ES" sz="2400" b="1" dirty="0" err="1">
              <a:solidFill>
                <a:sysClr val="windowText" lastClr="000000"/>
              </a:solidFill>
              <a:latin typeface="Calibri"/>
              <a:ea typeface="+mn-ea"/>
              <a:cs typeface="+mn-cs"/>
            </a:rPr>
            <a:t>locusts</a:t>
          </a:r>
          <a:r>
            <a:rPr lang="es-ES" sz="2400" b="1" dirty="0">
              <a:solidFill>
                <a:sysClr val="windowText" lastClr="000000"/>
              </a:solidFill>
              <a:latin typeface="Calibri"/>
              <a:ea typeface="+mn-ea"/>
              <a:cs typeface="+mn-cs"/>
            </a:rPr>
            <a:t> </a:t>
          </a:r>
          <a:r>
            <a:rPr lang="es-ES" sz="2400" b="1" dirty="0" err="1">
              <a:solidFill>
                <a:sysClr val="windowText" lastClr="000000"/>
              </a:solidFill>
              <a:latin typeface="Calibri"/>
              <a:ea typeface="+mn-ea"/>
              <a:cs typeface="+mn-cs"/>
            </a:rPr>
            <a:t>have</a:t>
          </a:r>
          <a:r>
            <a:rPr lang="es-ES" sz="2400" b="1" dirty="0">
              <a:solidFill>
                <a:sysClr val="windowText" lastClr="000000"/>
              </a:solidFill>
              <a:latin typeface="Calibri"/>
              <a:ea typeface="+mn-ea"/>
              <a:cs typeface="+mn-cs"/>
            </a:rPr>
            <a:t> no </a:t>
          </a:r>
          <a:r>
            <a:rPr lang="es-ES" sz="2400" b="1" dirty="0" err="1">
              <a:solidFill>
                <a:sysClr val="windowText" lastClr="000000"/>
              </a:solidFill>
              <a:latin typeface="Calibri"/>
              <a:ea typeface="+mn-ea"/>
              <a:cs typeface="+mn-cs"/>
            </a:rPr>
            <a:t>king</a:t>
          </a:r>
          <a:r>
            <a:rPr lang="es-ES" sz="2400" b="1" dirty="0">
              <a:solidFill>
                <a:sysClr val="windowText" lastClr="000000"/>
              </a:solidFill>
              <a:latin typeface="Calibri"/>
              <a:ea typeface="+mn-ea"/>
              <a:cs typeface="+mn-cs"/>
            </a:rPr>
            <a:t>, </a:t>
          </a:r>
          <a:r>
            <a:rPr lang="en-US" sz="2400" b="1" dirty="0">
              <a:solidFill>
                <a:sysClr val="windowText" lastClr="000000"/>
              </a:solidFill>
              <a:latin typeface="Calibri"/>
              <a:ea typeface="+mn-ea"/>
              <a:cs typeface="+mn-cs"/>
            </a:rPr>
            <a:t>yet they advance together in ranks</a:t>
          </a:r>
          <a:endParaRPr lang="es-ES" sz="2400" b="1" dirty="0">
            <a:solidFill>
              <a:sysClr val="windowText" lastClr="000000"/>
            </a:solidFill>
            <a:latin typeface="Calibri"/>
            <a:ea typeface="+mn-ea"/>
            <a:cs typeface="+mn-cs"/>
          </a:endParaRPr>
        </a:p>
      </dgm:t>
    </dgm:pt>
    <dgm:pt modelId="{60BE04B6-0EA1-4329-9772-5A5861FAAD03}" type="parTrans" cxnId="{C320FE73-D044-4FDC-BA73-99E36002F662}">
      <dgm:prSet/>
      <dgm:spPr/>
      <dgm:t>
        <a:bodyPr/>
        <a:lstStyle/>
        <a:p>
          <a:endParaRPr lang="es-ES" sz="2000" b="1">
            <a:solidFill>
              <a:schemeClr val="tx1"/>
            </a:solidFill>
          </a:endParaRPr>
        </a:p>
      </dgm:t>
    </dgm:pt>
    <dgm:pt modelId="{90F822BD-846F-4DC1-8589-DABAA5ADE76A}" type="sibTrans" cxnId="{C320FE73-D044-4FDC-BA73-99E36002F662}">
      <dgm:prSet/>
      <dgm:spPr/>
      <dgm:t>
        <a:bodyPr/>
        <a:lstStyle/>
        <a:p>
          <a:endParaRPr lang="es-ES" sz="2000" b="1">
            <a:solidFill>
              <a:schemeClr val="tx1"/>
            </a:solidFill>
          </a:endParaRPr>
        </a:p>
      </dgm:t>
    </dgm:pt>
    <dgm:pt modelId="{64FF6C12-93D4-4C18-9938-685BE7717E7D}">
      <dgm:prSet custT="1"/>
      <dgm:spPr>
        <a:xfrm>
          <a:off x="1160478" y="3586715"/>
          <a:ext cx="5111570" cy="1025929"/>
        </a:xfrm>
        <a:solidFill>
          <a:srgbClr val="E88651">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2400" b="1" dirty="0">
              <a:solidFill>
                <a:sysClr val="windowText" lastClr="000000"/>
              </a:solidFill>
              <a:latin typeface="Calibri"/>
              <a:ea typeface="+mn-ea"/>
              <a:cs typeface="+mn-cs"/>
            </a:rPr>
            <a:t>a lizard can be caught with the hand, yet it is found in kings’ palaces</a:t>
          </a:r>
          <a:endParaRPr lang="es-ES" sz="2400" b="1" dirty="0">
            <a:solidFill>
              <a:sysClr val="windowText" lastClr="000000"/>
            </a:solidFill>
            <a:latin typeface="Calibri"/>
            <a:ea typeface="+mn-ea"/>
            <a:cs typeface="+mn-cs"/>
          </a:endParaRPr>
        </a:p>
      </dgm:t>
    </dgm:pt>
    <dgm:pt modelId="{40A3CFA2-ACBA-41FB-8748-B66447396661}" type="parTrans" cxnId="{21D08918-5E99-4D69-8BDA-DE40C213C183}">
      <dgm:prSet/>
      <dgm:spPr/>
      <dgm:t>
        <a:bodyPr/>
        <a:lstStyle/>
        <a:p>
          <a:endParaRPr lang="es-ES" sz="2000" b="1">
            <a:solidFill>
              <a:schemeClr val="tx1"/>
            </a:solidFill>
          </a:endParaRPr>
        </a:p>
      </dgm:t>
    </dgm:pt>
    <dgm:pt modelId="{9CA5FCED-2A49-4479-9AF3-FF040A4ADF5E}" type="sibTrans" cxnId="{21D08918-5E99-4D69-8BDA-DE40C213C183}">
      <dgm:prSet/>
      <dgm:spPr/>
      <dgm:t>
        <a:bodyPr/>
        <a:lstStyle/>
        <a:p>
          <a:endParaRPr lang="es-ES" sz="2000" b="1">
            <a:solidFill>
              <a:schemeClr val="tx1"/>
            </a:solidFill>
          </a:endParaRPr>
        </a:p>
      </dgm:t>
    </dgm:pt>
    <dgm:pt modelId="{48516DB0-F07B-4270-A018-FA4AA09819F4}" type="pres">
      <dgm:prSet presAssocID="{4B892383-8E1C-4994-9451-139E1FCDB9B6}" presName="Name0" presStyleCnt="0">
        <dgm:presLayoutVars>
          <dgm:dir/>
          <dgm:resizeHandles val="exact"/>
        </dgm:presLayoutVars>
      </dgm:prSet>
      <dgm:spPr/>
    </dgm:pt>
    <dgm:pt modelId="{9C4AE8B8-1A4C-49C2-860D-BB2ACD3D27FB}" type="pres">
      <dgm:prSet presAssocID="{4B892383-8E1C-4994-9451-139E1FCDB9B6}" presName="bkgdShp" presStyleLbl="alignAccFollowNode1" presStyleIdx="0" presStyleCnt="1"/>
      <dgm:spPr/>
    </dgm:pt>
    <dgm:pt modelId="{05D4CA84-4AF5-456D-97ED-448EB237E016}" type="pres">
      <dgm:prSet presAssocID="{4B892383-8E1C-4994-9451-139E1FCDB9B6}" presName="linComp" presStyleCnt="0"/>
      <dgm:spPr/>
    </dgm:pt>
    <dgm:pt modelId="{0B49B03C-5B9B-44EC-8FDC-F4AADB983195}" type="pres">
      <dgm:prSet presAssocID="{D5CF4246-140B-480E-822E-B6C21F7DC485}" presName="compNode" presStyleCnt="0"/>
      <dgm:spPr/>
    </dgm:pt>
    <dgm:pt modelId="{347B5182-595B-46EB-9712-F03A5F5E65A1}" type="pres">
      <dgm:prSet presAssocID="{D5CF4246-140B-480E-822E-B6C21F7DC485}" presName="node" presStyleLbl="node1" presStyleIdx="0" presStyleCnt="4">
        <dgm:presLayoutVars>
          <dgm:bulletEnabled val="1"/>
        </dgm:presLayoutVars>
      </dgm:prSet>
      <dgm:spPr>
        <a:prstGeom prst="rect">
          <a:avLst/>
        </a:prstGeom>
      </dgm:spPr>
    </dgm:pt>
    <dgm:pt modelId="{B31E0FC3-99BE-4451-91B0-49489349A914}" type="pres">
      <dgm:prSet presAssocID="{D5CF4246-140B-480E-822E-B6C21F7DC485}" presName="invisiNode" presStyleLbl="node1" presStyleIdx="0" presStyleCnt="4"/>
      <dgm:spPr/>
    </dgm:pt>
    <dgm:pt modelId="{DF7E72BF-DF22-4A47-8D1E-F763ED0DE13C}" type="pres">
      <dgm:prSet presAssocID="{D5CF4246-140B-480E-822E-B6C21F7DC485}"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940BE0A8-1FD7-4374-A88C-5A9DC0DE64F0}" type="pres">
      <dgm:prSet presAssocID="{67E7B5F1-B0B8-406A-B455-446C1FA0AB13}" presName="sibTrans" presStyleLbl="sibTrans2D1" presStyleIdx="0" presStyleCnt="0"/>
      <dgm:spPr/>
    </dgm:pt>
    <dgm:pt modelId="{1B66F106-E0AF-4EAB-8F8F-7C98DAD30EE2}" type="pres">
      <dgm:prSet presAssocID="{5C0BDC57-A9BC-4C92-BA23-5BF6EC14549C}" presName="compNode" presStyleCnt="0"/>
      <dgm:spPr/>
    </dgm:pt>
    <dgm:pt modelId="{B991A3C4-14D8-49BA-97F7-5F770FC4F146}" type="pres">
      <dgm:prSet presAssocID="{5C0BDC57-A9BC-4C92-BA23-5BF6EC14549C}" presName="node" presStyleLbl="node1" presStyleIdx="1" presStyleCnt="4">
        <dgm:presLayoutVars>
          <dgm:bulletEnabled val="1"/>
        </dgm:presLayoutVars>
      </dgm:prSet>
      <dgm:spPr>
        <a:prstGeom prst="rect">
          <a:avLst/>
        </a:prstGeom>
      </dgm:spPr>
    </dgm:pt>
    <dgm:pt modelId="{4CBC88E8-6AFD-4CFC-8D37-94FB77991B37}" type="pres">
      <dgm:prSet presAssocID="{5C0BDC57-A9BC-4C92-BA23-5BF6EC14549C}" presName="invisiNode" presStyleLbl="node1" presStyleIdx="1" presStyleCnt="4"/>
      <dgm:spPr/>
    </dgm:pt>
    <dgm:pt modelId="{D6B3CD43-9178-4C28-A77C-1C95C7DBBC47}" type="pres">
      <dgm:prSet presAssocID="{5C0BDC57-A9BC-4C92-BA23-5BF6EC14549C}"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pt>
    <dgm:pt modelId="{5C8B43AE-43CF-46EE-A43A-DED042A39FE7}" type="pres">
      <dgm:prSet presAssocID="{7E6EFADE-D2DC-41DC-89B8-1B4C2F279A12}" presName="sibTrans" presStyleLbl="sibTrans2D1" presStyleIdx="0" presStyleCnt="0"/>
      <dgm:spPr/>
    </dgm:pt>
    <dgm:pt modelId="{D005F16F-C0BF-4353-8FED-C274A9577961}" type="pres">
      <dgm:prSet presAssocID="{90A5524D-AD24-41E8-9CF5-DFD9B0C78F7F}" presName="compNode" presStyleCnt="0"/>
      <dgm:spPr/>
    </dgm:pt>
    <dgm:pt modelId="{F08529DB-D24C-424C-99B6-A9B517100A27}" type="pres">
      <dgm:prSet presAssocID="{90A5524D-AD24-41E8-9CF5-DFD9B0C78F7F}" presName="node" presStyleLbl="node1" presStyleIdx="2" presStyleCnt="4">
        <dgm:presLayoutVars>
          <dgm:bulletEnabled val="1"/>
        </dgm:presLayoutVars>
      </dgm:prSet>
      <dgm:spPr>
        <a:prstGeom prst="rect">
          <a:avLst/>
        </a:prstGeom>
      </dgm:spPr>
    </dgm:pt>
    <dgm:pt modelId="{FBB722D6-1381-4780-BF58-45F8C9D5B367}" type="pres">
      <dgm:prSet presAssocID="{90A5524D-AD24-41E8-9CF5-DFD9B0C78F7F}" presName="invisiNode" presStyleLbl="node1" presStyleIdx="2" presStyleCnt="4"/>
      <dgm:spPr/>
    </dgm:pt>
    <dgm:pt modelId="{F84D109D-EED8-4927-A2E1-46239F6AADFA}" type="pres">
      <dgm:prSet presAssocID="{90A5524D-AD24-41E8-9CF5-DFD9B0C78F7F}" presName="imagNode" presStyleLbl="fgImgPlac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EB2C39D5-EE9A-4401-A53A-23177B651FA2}" type="pres">
      <dgm:prSet presAssocID="{90F822BD-846F-4DC1-8589-DABAA5ADE76A}" presName="sibTrans" presStyleLbl="sibTrans2D1" presStyleIdx="0" presStyleCnt="0"/>
      <dgm:spPr/>
    </dgm:pt>
    <dgm:pt modelId="{CF2577C2-BE43-45BA-9E2F-CDCE8F61CB37}" type="pres">
      <dgm:prSet presAssocID="{64FF6C12-93D4-4C18-9938-685BE7717E7D}" presName="compNode" presStyleCnt="0"/>
      <dgm:spPr/>
    </dgm:pt>
    <dgm:pt modelId="{E8CDCC81-4454-48CE-80EF-34AC84722970}" type="pres">
      <dgm:prSet presAssocID="{64FF6C12-93D4-4C18-9938-685BE7717E7D}" presName="node" presStyleLbl="node1" presStyleIdx="3" presStyleCnt="4">
        <dgm:presLayoutVars>
          <dgm:bulletEnabled val="1"/>
        </dgm:presLayoutVars>
      </dgm:prSet>
      <dgm:spPr>
        <a:prstGeom prst="rect">
          <a:avLst/>
        </a:prstGeom>
      </dgm:spPr>
    </dgm:pt>
    <dgm:pt modelId="{4AF1BB4F-469B-477D-90A0-4B75BF338330}" type="pres">
      <dgm:prSet presAssocID="{64FF6C12-93D4-4C18-9938-685BE7717E7D}" presName="invisiNode" presStyleLbl="node1" presStyleIdx="3" presStyleCnt="4"/>
      <dgm:spPr/>
    </dgm:pt>
    <dgm:pt modelId="{E8D62E94-2B56-46BD-936A-36B33A677DC6}" type="pres">
      <dgm:prSet presAssocID="{64FF6C12-93D4-4C18-9938-685BE7717E7D}" presName="imagNode" presStyleLbl="fgImgPlac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Lst>
  <dgm:cxnLst>
    <dgm:cxn modelId="{656C9702-0EBC-4DC2-BDEA-29F53982A8F5}" type="presOf" srcId="{4B892383-8E1C-4994-9451-139E1FCDB9B6}" destId="{48516DB0-F07B-4270-A018-FA4AA09819F4}" srcOrd="0" destOrd="0" presId="urn:microsoft.com/office/officeart/2005/8/layout/pList2"/>
    <dgm:cxn modelId="{21D08918-5E99-4D69-8BDA-DE40C213C183}" srcId="{4B892383-8E1C-4994-9451-139E1FCDB9B6}" destId="{64FF6C12-93D4-4C18-9938-685BE7717E7D}" srcOrd="3" destOrd="0" parTransId="{40A3CFA2-ACBA-41FB-8748-B66447396661}" sibTransId="{9CA5FCED-2A49-4479-9AF3-FF040A4ADF5E}"/>
    <dgm:cxn modelId="{4F170D1E-34AB-4FBB-99E3-BFB995BC3A1B}" type="presOf" srcId="{67E7B5F1-B0B8-406A-B455-446C1FA0AB13}" destId="{940BE0A8-1FD7-4374-A88C-5A9DC0DE64F0}" srcOrd="0" destOrd="0" presId="urn:microsoft.com/office/officeart/2005/8/layout/pList2"/>
    <dgm:cxn modelId="{5CAD8449-76FF-4E97-9BD3-ACB608973AA2}" type="presOf" srcId="{D5CF4246-140B-480E-822E-B6C21F7DC485}" destId="{347B5182-595B-46EB-9712-F03A5F5E65A1}" srcOrd="0" destOrd="0" presId="urn:microsoft.com/office/officeart/2005/8/layout/pList2"/>
    <dgm:cxn modelId="{C36D8D4A-1754-4DDA-AA3A-B9E893042219}" type="presOf" srcId="{7E6EFADE-D2DC-41DC-89B8-1B4C2F279A12}" destId="{5C8B43AE-43CF-46EE-A43A-DED042A39FE7}" srcOrd="0" destOrd="0" presId="urn:microsoft.com/office/officeart/2005/8/layout/pList2"/>
    <dgm:cxn modelId="{C320FE73-D044-4FDC-BA73-99E36002F662}" srcId="{4B892383-8E1C-4994-9451-139E1FCDB9B6}" destId="{90A5524D-AD24-41E8-9CF5-DFD9B0C78F7F}" srcOrd="2" destOrd="0" parTransId="{60BE04B6-0EA1-4329-9772-5A5861FAAD03}" sibTransId="{90F822BD-846F-4DC1-8589-DABAA5ADE76A}"/>
    <dgm:cxn modelId="{E4F25574-0AAD-4DD7-B495-7CD317ECD8DD}" type="presOf" srcId="{5C0BDC57-A9BC-4C92-BA23-5BF6EC14549C}" destId="{B991A3C4-14D8-49BA-97F7-5F770FC4F146}" srcOrd="0" destOrd="0" presId="urn:microsoft.com/office/officeart/2005/8/layout/pList2"/>
    <dgm:cxn modelId="{7839A77A-AF98-4716-BE11-E81B9956A316}" type="presOf" srcId="{90F822BD-846F-4DC1-8589-DABAA5ADE76A}" destId="{EB2C39D5-EE9A-4401-A53A-23177B651FA2}" srcOrd="0" destOrd="0" presId="urn:microsoft.com/office/officeart/2005/8/layout/pList2"/>
    <dgm:cxn modelId="{F94D877B-4AB3-41E6-8173-CDB7E20FCA10}" srcId="{4B892383-8E1C-4994-9451-139E1FCDB9B6}" destId="{5C0BDC57-A9BC-4C92-BA23-5BF6EC14549C}" srcOrd="1" destOrd="0" parTransId="{F3FAF7D9-B6A6-4B02-8ED6-231F99D7C865}" sibTransId="{7E6EFADE-D2DC-41DC-89B8-1B4C2F279A12}"/>
    <dgm:cxn modelId="{59C9A18D-662C-49D3-8230-AE7715E07961}" type="presOf" srcId="{90A5524D-AD24-41E8-9CF5-DFD9B0C78F7F}" destId="{F08529DB-D24C-424C-99B6-A9B517100A27}" srcOrd="0" destOrd="0" presId="urn:microsoft.com/office/officeart/2005/8/layout/pList2"/>
    <dgm:cxn modelId="{1708DBA5-869D-4C49-84C1-F40E662C064F}" srcId="{4B892383-8E1C-4994-9451-139E1FCDB9B6}" destId="{D5CF4246-140B-480E-822E-B6C21F7DC485}" srcOrd="0" destOrd="0" parTransId="{B4B47F38-0981-4F37-9770-790F77876BAD}" sibTransId="{67E7B5F1-B0B8-406A-B455-446C1FA0AB13}"/>
    <dgm:cxn modelId="{0566F1F6-896A-4866-90AA-4B6923999F7A}" type="presOf" srcId="{64FF6C12-93D4-4C18-9938-685BE7717E7D}" destId="{E8CDCC81-4454-48CE-80EF-34AC84722970}" srcOrd="0" destOrd="0" presId="urn:microsoft.com/office/officeart/2005/8/layout/pList2"/>
    <dgm:cxn modelId="{369B9029-4A73-40F8-B5E7-11334710E2BE}" type="presParOf" srcId="{48516DB0-F07B-4270-A018-FA4AA09819F4}" destId="{9C4AE8B8-1A4C-49C2-860D-BB2ACD3D27FB}" srcOrd="0" destOrd="0" presId="urn:microsoft.com/office/officeart/2005/8/layout/pList2"/>
    <dgm:cxn modelId="{C333785E-5820-418E-ABF3-3A4C47BFC8B8}" type="presParOf" srcId="{48516DB0-F07B-4270-A018-FA4AA09819F4}" destId="{05D4CA84-4AF5-456D-97ED-448EB237E016}" srcOrd="1" destOrd="0" presId="urn:microsoft.com/office/officeart/2005/8/layout/pList2"/>
    <dgm:cxn modelId="{42614F50-1F49-44FC-96C2-9B2A5D415B55}" type="presParOf" srcId="{05D4CA84-4AF5-456D-97ED-448EB237E016}" destId="{0B49B03C-5B9B-44EC-8FDC-F4AADB983195}" srcOrd="0" destOrd="0" presId="urn:microsoft.com/office/officeart/2005/8/layout/pList2"/>
    <dgm:cxn modelId="{E7941AB9-F73D-45B3-AE6F-188E0F164328}" type="presParOf" srcId="{0B49B03C-5B9B-44EC-8FDC-F4AADB983195}" destId="{347B5182-595B-46EB-9712-F03A5F5E65A1}" srcOrd="0" destOrd="0" presId="urn:microsoft.com/office/officeart/2005/8/layout/pList2"/>
    <dgm:cxn modelId="{DED73435-A1AA-420E-9777-867216107D37}" type="presParOf" srcId="{0B49B03C-5B9B-44EC-8FDC-F4AADB983195}" destId="{B31E0FC3-99BE-4451-91B0-49489349A914}" srcOrd="1" destOrd="0" presId="urn:microsoft.com/office/officeart/2005/8/layout/pList2"/>
    <dgm:cxn modelId="{4F70C3AB-8CC1-4796-9973-2988C39C7CA4}" type="presParOf" srcId="{0B49B03C-5B9B-44EC-8FDC-F4AADB983195}" destId="{DF7E72BF-DF22-4A47-8D1E-F763ED0DE13C}" srcOrd="2" destOrd="0" presId="urn:microsoft.com/office/officeart/2005/8/layout/pList2"/>
    <dgm:cxn modelId="{7F6E47C3-7713-4419-B756-4CFC6C4DEEF9}" type="presParOf" srcId="{05D4CA84-4AF5-456D-97ED-448EB237E016}" destId="{940BE0A8-1FD7-4374-A88C-5A9DC0DE64F0}" srcOrd="1" destOrd="0" presId="urn:microsoft.com/office/officeart/2005/8/layout/pList2"/>
    <dgm:cxn modelId="{DB27E5DA-D10D-43D9-BA90-38D140408A3B}" type="presParOf" srcId="{05D4CA84-4AF5-456D-97ED-448EB237E016}" destId="{1B66F106-E0AF-4EAB-8F8F-7C98DAD30EE2}" srcOrd="2" destOrd="0" presId="urn:microsoft.com/office/officeart/2005/8/layout/pList2"/>
    <dgm:cxn modelId="{C5754BDB-8DDF-48E1-8A9B-CB6CC0A2B249}" type="presParOf" srcId="{1B66F106-E0AF-4EAB-8F8F-7C98DAD30EE2}" destId="{B991A3C4-14D8-49BA-97F7-5F770FC4F146}" srcOrd="0" destOrd="0" presId="urn:microsoft.com/office/officeart/2005/8/layout/pList2"/>
    <dgm:cxn modelId="{2D6A31BE-A2E8-46A6-AEA3-56B08592FF60}" type="presParOf" srcId="{1B66F106-E0AF-4EAB-8F8F-7C98DAD30EE2}" destId="{4CBC88E8-6AFD-4CFC-8D37-94FB77991B37}" srcOrd="1" destOrd="0" presId="urn:microsoft.com/office/officeart/2005/8/layout/pList2"/>
    <dgm:cxn modelId="{FEBA3118-BB34-4373-A557-662FAFADA13A}" type="presParOf" srcId="{1B66F106-E0AF-4EAB-8F8F-7C98DAD30EE2}" destId="{D6B3CD43-9178-4C28-A77C-1C95C7DBBC47}" srcOrd="2" destOrd="0" presId="urn:microsoft.com/office/officeart/2005/8/layout/pList2"/>
    <dgm:cxn modelId="{BDAB7C0E-DFEE-4C47-97C1-8CC0362B285F}" type="presParOf" srcId="{05D4CA84-4AF5-456D-97ED-448EB237E016}" destId="{5C8B43AE-43CF-46EE-A43A-DED042A39FE7}" srcOrd="3" destOrd="0" presId="urn:microsoft.com/office/officeart/2005/8/layout/pList2"/>
    <dgm:cxn modelId="{0B1B4D7F-D24B-4182-802F-32F7B0477BDE}" type="presParOf" srcId="{05D4CA84-4AF5-456D-97ED-448EB237E016}" destId="{D005F16F-C0BF-4353-8FED-C274A9577961}" srcOrd="4" destOrd="0" presId="urn:microsoft.com/office/officeart/2005/8/layout/pList2"/>
    <dgm:cxn modelId="{19F8CE83-9E48-4B1D-BE35-CB33930328EB}" type="presParOf" srcId="{D005F16F-C0BF-4353-8FED-C274A9577961}" destId="{F08529DB-D24C-424C-99B6-A9B517100A27}" srcOrd="0" destOrd="0" presId="urn:microsoft.com/office/officeart/2005/8/layout/pList2"/>
    <dgm:cxn modelId="{55A4DA6D-BE24-49CE-9C85-3936B1D6339C}" type="presParOf" srcId="{D005F16F-C0BF-4353-8FED-C274A9577961}" destId="{FBB722D6-1381-4780-BF58-45F8C9D5B367}" srcOrd="1" destOrd="0" presId="urn:microsoft.com/office/officeart/2005/8/layout/pList2"/>
    <dgm:cxn modelId="{FBC85F15-F855-423C-A5D7-7BDA6D6F9FF3}" type="presParOf" srcId="{D005F16F-C0BF-4353-8FED-C274A9577961}" destId="{F84D109D-EED8-4927-A2E1-46239F6AADFA}" srcOrd="2" destOrd="0" presId="urn:microsoft.com/office/officeart/2005/8/layout/pList2"/>
    <dgm:cxn modelId="{92A064C9-A2AC-4D37-BEE2-6366026F9487}" type="presParOf" srcId="{05D4CA84-4AF5-456D-97ED-448EB237E016}" destId="{EB2C39D5-EE9A-4401-A53A-23177B651FA2}" srcOrd="5" destOrd="0" presId="urn:microsoft.com/office/officeart/2005/8/layout/pList2"/>
    <dgm:cxn modelId="{A3E94904-0F40-4E48-8AEC-93444BBB674D}" type="presParOf" srcId="{05D4CA84-4AF5-456D-97ED-448EB237E016}" destId="{CF2577C2-BE43-45BA-9E2F-CDCE8F61CB37}" srcOrd="6" destOrd="0" presId="urn:microsoft.com/office/officeart/2005/8/layout/pList2"/>
    <dgm:cxn modelId="{C6CD9FCB-8806-4E6C-AD88-6F1AB253A5EE}" type="presParOf" srcId="{CF2577C2-BE43-45BA-9E2F-CDCE8F61CB37}" destId="{E8CDCC81-4454-48CE-80EF-34AC84722970}" srcOrd="0" destOrd="0" presId="urn:microsoft.com/office/officeart/2005/8/layout/pList2"/>
    <dgm:cxn modelId="{FCDF65C7-3651-4FD9-BD4F-B689392B3A0C}" type="presParOf" srcId="{CF2577C2-BE43-45BA-9E2F-CDCE8F61CB37}" destId="{4AF1BB4F-469B-477D-90A0-4B75BF338330}" srcOrd="1" destOrd="0" presId="urn:microsoft.com/office/officeart/2005/8/layout/pList2"/>
    <dgm:cxn modelId="{0EEAFA38-282C-4631-A19C-FF789BE605D1}" type="presParOf" srcId="{CF2577C2-BE43-45BA-9E2F-CDCE8F61CB37}" destId="{E8D62E94-2B56-46BD-936A-36B33A677DC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AE8B8-1A4C-49C2-860D-BB2ACD3D27FB}">
      <dsp:nvSpPr>
        <dsp:cNvPr id="0" name=""/>
        <dsp:cNvSpPr/>
      </dsp:nvSpPr>
      <dsp:spPr>
        <a:xfrm>
          <a:off x="0" y="0"/>
          <a:ext cx="11665294" cy="2041426"/>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DF7E72BF-DF22-4A47-8D1E-F763ED0DE13C}">
      <dsp:nvSpPr>
        <dsp:cNvPr id="0" name=""/>
        <dsp:cNvSpPr/>
      </dsp:nvSpPr>
      <dsp:spPr>
        <a:xfrm>
          <a:off x="353171" y="272190"/>
          <a:ext cx="2548593" cy="1497046"/>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47B5182-595B-46EB-9712-F03A5F5E65A1}">
      <dsp:nvSpPr>
        <dsp:cNvPr id="0" name=""/>
        <dsp:cNvSpPr/>
      </dsp:nvSpPr>
      <dsp:spPr>
        <a:xfrm rot="10800000">
          <a:off x="353171" y="2041426"/>
          <a:ext cx="2548593" cy="2495077"/>
        </a:xfrm>
        <a:prstGeom prst="rect">
          <a:avLst/>
        </a:prstGeom>
        <a:solidFill>
          <a:srgbClr val="60B5CC">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r>
            <a:rPr lang="en-US" sz="2400" b="1" kern="1200" dirty="0">
              <a:solidFill>
                <a:sysClr val="windowText" lastClr="000000"/>
              </a:solidFill>
              <a:latin typeface="Calibri"/>
              <a:ea typeface="+mn-ea"/>
              <a:cs typeface="+mn-cs"/>
            </a:rPr>
            <a:t>Ants are creatures of little strength, yet they store up their food in the summer</a:t>
          </a:r>
          <a:endParaRPr lang="es-ES" sz="2400" b="1" kern="1200" dirty="0">
            <a:solidFill>
              <a:sysClr val="windowText" lastClr="000000"/>
            </a:solidFill>
            <a:latin typeface="Calibri"/>
            <a:ea typeface="+mn-ea"/>
            <a:cs typeface="+mn-cs"/>
          </a:endParaRPr>
        </a:p>
      </dsp:txBody>
      <dsp:txXfrm rot="10800000">
        <a:off x="353171" y="2041426"/>
        <a:ext cx="2548593" cy="2495077"/>
      </dsp:txXfrm>
    </dsp:sp>
    <dsp:sp modelId="{D6B3CD43-9178-4C28-A77C-1C95C7DBBC47}">
      <dsp:nvSpPr>
        <dsp:cNvPr id="0" name=""/>
        <dsp:cNvSpPr/>
      </dsp:nvSpPr>
      <dsp:spPr>
        <a:xfrm>
          <a:off x="3156624" y="272190"/>
          <a:ext cx="2548593" cy="14970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991A3C4-14D8-49BA-97F7-5F770FC4F146}">
      <dsp:nvSpPr>
        <dsp:cNvPr id="0" name=""/>
        <dsp:cNvSpPr/>
      </dsp:nvSpPr>
      <dsp:spPr>
        <a:xfrm rot="10800000">
          <a:off x="3156624" y="2041426"/>
          <a:ext cx="2548593" cy="2495077"/>
        </a:xfrm>
        <a:prstGeom prst="rect">
          <a:avLst/>
        </a:prstGeom>
        <a:solidFill>
          <a:srgbClr val="E66C7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r>
            <a:rPr lang="en-US" sz="2400" b="1" kern="1200" dirty="0">
              <a:solidFill>
                <a:sysClr val="windowText" lastClr="000000"/>
              </a:solidFill>
              <a:latin typeface="Calibri"/>
              <a:ea typeface="+mn-ea"/>
              <a:cs typeface="+mn-cs"/>
            </a:rPr>
            <a:t>hyraxes are creatures of little power, yet they make their home in the crags</a:t>
          </a:r>
          <a:endParaRPr lang="es-ES" sz="2400" b="1" kern="1200" dirty="0">
            <a:solidFill>
              <a:sysClr val="windowText" lastClr="000000"/>
            </a:solidFill>
            <a:latin typeface="Calibri"/>
            <a:ea typeface="+mn-ea"/>
            <a:cs typeface="+mn-cs"/>
          </a:endParaRPr>
        </a:p>
      </dsp:txBody>
      <dsp:txXfrm rot="10800000">
        <a:off x="3156624" y="2041426"/>
        <a:ext cx="2548593" cy="2495077"/>
      </dsp:txXfrm>
    </dsp:sp>
    <dsp:sp modelId="{F84D109D-EED8-4927-A2E1-46239F6AADFA}">
      <dsp:nvSpPr>
        <dsp:cNvPr id="0" name=""/>
        <dsp:cNvSpPr/>
      </dsp:nvSpPr>
      <dsp:spPr>
        <a:xfrm>
          <a:off x="5960077" y="272190"/>
          <a:ext cx="2548593" cy="1497046"/>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08529DB-D24C-424C-99B6-A9B517100A27}">
      <dsp:nvSpPr>
        <dsp:cNvPr id="0" name=""/>
        <dsp:cNvSpPr/>
      </dsp:nvSpPr>
      <dsp:spPr>
        <a:xfrm rot="10800000">
          <a:off x="5960077" y="2041426"/>
          <a:ext cx="2548593" cy="2495077"/>
        </a:xfrm>
        <a:prstGeom prst="rect">
          <a:avLst/>
        </a:prstGeom>
        <a:solidFill>
          <a:srgbClr val="6BB76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r>
            <a:rPr lang="es-ES" sz="2400" b="1" kern="1200" dirty="0" err="1">
              <a:solidFill>
                <a:sysClr val="windowText" lastClr="000000"/>
              </a:solidFill>
              <a:latin typeface="Calibri"/>
              <a:ea typeface="+mn-ea"/>
              <a:cs typeface="+mn-cs"/>
            </a:rPr>
            <a:t>locusts</a:t>
          </a:r>
          <a:r>
            <a:rPr lang="es-ES" sz="2400" b="1" kern="1200" dirty="0">
              <a:solidFill>
                <a:sysClr val="windowText" lastClr="000000"/>
              </a:solidFill>
              <a:latin typeface="Calibri"/>
              <a:ea typeface="+mn-ea"/>
              <a:cs typeface="+mn-cs"/>
            </a:rPr>
            <a:t> </a:t>
          </a:r>
          <a:r>
            <a:rPr lang="es-ES" sz="2400" b="1" kern="1200" dirty="0" err="1">
              <a:solidFill>
                <a:sysClr val="windowText" lastClr="000000"/>
              </a:solidFill>
              <a:latin typeface="Calibri"/>
              <a:ea typeface="+mn-ea"/>
              <a:cs typeface="+mn-cs"/>
            </a:rPr>
            <a:t>have</a:t>
          </a:r>
          <a:r>
            <a:rPr lang="es-ES" sz="2400" b="1" kern="1200" dirty="0">
              <a:solidFill>
                <a:sysClr val="windowText" lastClr="000000"/>
              </a:solidFill>
              <a:latin typeface="Calibri"/>
              <a:ea typeface="+mn-ea"/>
              <a:cs typeface="+mn-cs"/>
            </a:rPr>
            <a:t> no </a:t>
          </a:r>
          <a:r>
            <a:rPr lang="es-ES" sz="2400" b="1" kern="1200" dirty="0" err="1">
              <a:solidFill>
                <a:sysClr val="windowText" lastClr="000000"/>
              </a:solidFill>
              <a:latin typeface="Calibri"/>
              <a:ea typeface="+mn-ea"/>
              <a:cs typeface="+mn-cs"/>
            </a:rPr>
            <a:t>king</a:t>
          </a:r>
          <a:r>
            <a:rPr lang="es-ES" sz="2400" b="1" kern="1200" dirty="0">
              <a:solidFill>
                <a:sysClr val="windowText" lastClr="000000"/>
              </a:solidFill>
              <a:latin typeface="Calibri"/>
              <a:ea typeface="+mn-ea"/>
              <a:cs typeface="+mn-cs"/>
            </a:rPr>
            <a:t>, </a:t>
          </a:r>
          <a:r>
            <a:rPr lang="en-US" sz="2400" b="1" kern="1200" dirty="0">
              <a:solidFill>
                <a:sysClr val="windowText" lastClr="000000"/>
              </a:solidFill>
              <a:latin typeface="Calibri"/>
              <a:ea typeface="+mn-ea"/>
              <a:cs typeface="+mn-cs"/>
            </a:rPr>
            <a:t>yet they advance together in ranks</a:t>
          </a:r>
          <a:endParaRPr lang="es-ES" sz="2400" b="1" kern="1200" dirty="0">
            <a:solidFill>
              <a:sysClr val="windowText" lastClr="000000"/>
            </a:solidFill>
            <a:latin typeface="Calibri"/>
            <a:ea typeface="+mn-ea"/>
            <a:cs typeface="+mn-cs"/>
          </a:endParaRPr>
        </a:p>
      </dsp:txBody>
      <dsp:txXfrm rot="10800000">
        <a:off x="5960077" y="2041426"/>
        <a:ext cx="2548593" cy="2495077"/>
      </dsp:txXfrm>
    </dsp:sp>
    <dsp:sp modelId="{E8D62E94-2B56-46BD-936A-36B33A677DC6}">
      <dsp:nvSpPr>
        <dsp:cNvPr id="0" name=""/>
        <dsp:cNvSpPr/>
      </dsp:nvSpPr>
      <dsp:spPr>
        <a:xfrm>
          <a:off x="8763530" y="272190"/>
          <a:ext cx="2548593" cy="1497046"/>
        </a:xfrm>
        <a:prstGeom prst="roundRect">
          <a:avLst>
            <a:gd name="adj" fmla="val 10000"/>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8CDCC81-4454-48CE-80EF-34AC84722970}">
      <dsp:nvSpPr>
        <dsp:cNvPr id="0" name=""/>
        <dsp:cNvSpPr/>
      </dsp:nvSpPr>
      <dsp:spPr>
        <a:xfrm rot="10800000">
          <a:off x="8763530" y="2041426"/>
          <a:ext cx="2548593" cy="2495077"/>
        </a:xfrm>
        <a:prstGeom prst="rect">
          <a:avLst/>
        </a:prstGeom>
        <a:solidFill>
          <a:srgbClr val="E88651">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r>
            <a:rPr lang="en-US" sz="2400" b="1" kern="1200" dirty="0">
              <a:solidFill>
                <a:sysClr val="windowText" lastClr="000000"/>
              </a:solidFill>
              <a:latin typeface="Calibri"/>
              <a:ea typeface="+mn-ea"/>
              <a:cs typeface="+mn-cs"/>
            </a:rPr>
            <a:t>a lizard can be caught with the hand, yet it is found in kings’ palaces</a:t>
          </a:r>
          <a:endParaRPr lang="es-ES" sz="2400" b="1" kern="1200" dirty="0">
            <a:solidFill>
              <a:sysClr val="windowText" lastClr="000000"/>
            </a:solidFill>
            <a:latin typeface="Calibri"/>
            <a:ea typeface="+mn-ea"/>
            <a:cs typeface="+mn-cs"/>
          </a:endParaRPr>
        </a:p>
      </dsp:txBody>
      <dsp:txXfrm rot="10800000">
        <a:off x="8763530" y="2041426"/>
        <a:ext cx="2548593" cy="249507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1D657-ED33-4B85-8949-3944C9284C8B}" type="datetimeFigureOut">
              <a:rPr lang="es-ES" smtClean="0"/>
              <a:t>07/08/2024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CAF3D-1B44-4727-9E7D-30BAB04B029C}" type="slidenum">
              <a:rPr lang="es-ES" smtClean="0"/>
              <a:t>‹Nº›</a:t>
            </a:fld>
            <a:endParaRPr lang="es-ES"/>
          </a:p>
        </p:txBody>
      </p:sp>
    </p:spTree>
    <p:extLst>
      <p:ext uri="{BB962C8B-B14F-4D97-AF65-F5344CB8AC3E}">
        <p14:creationId xmlns:p14="http://schemas.microsoft.com/office/powerpoint/2010/main" val="171241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1</a:t>
            </a:fld>
            <a:endParaRPr lang="es-ES"/>
          </a:p>
        </p:txBody>
      </p:sp>
    </p:spTree>
    <p:extLst>
      <p:ext uri="{BB962C8B-B14F-4D97-AF65-F5344CB8AC3E}">
        <p14:creationId xmlns:p14="http://schemas.microsoft.com/office/powerpoint/2010/main" val="305447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2</a:t>
            </a:fld>
            <a:endParaRPr lang="es-ES"/>
          </a:p>
        </p:txBody>
      </p:sp>
    </p:spTree>
    <p:extLst>
      <p:ext uri="{BB962C8B-B14F-4D97-AF65-F5344CB8AC3E}">
        <p14:creationId xmlns:p14="http://schemas.microsoft.com/office/powerpoint/2010/main" val="92147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17</a:t>
            </a:fld>
            <a:endParaRPr lang="es-ES"/>
          </a:p>
        </p:txBody>
      </p:sp>
    </p:spTree>
    <p:extLst>
      <p:ext uri="{BB962C8B-B14F-4D97-AF65-F5344CB8AC3E}">
        <p14:creationId xmlns:p14="http://schemas.microsoft.com/office/powerpoint/2010/main" val="226326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20</a:t>
            </a:fld>
            <a:endParaRPr lang="es-ES"/>
          </a:p>
        </p:txBody>
      </p:sp>
    </p:spTree>
    <p:extLst>
      <p:ext uri="{BB962C8B-B14F-4D97-AF65-F5344CB8AC3E}">
        <p14:creationId xmlns:p14="http://schemas.microsoft.com/office/powerpoint/2010/main" val="141604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21</a:t>
            </a:fld>
            <a:endParaRPr lang="es-ES"/>
          </a:p>
        </p:txBody>
      </p:sp>
    </p:spTree>
    <p:extLst>
      <p:ext uri="{BB962C8B-B14F-4D97-AF65-F5344CB8AC3E}">
        <p14:creationId xmlns:p14="http://schemas.microsoft.com/office/powerpoint/2010/main" val="50169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18BF2-31AB-F95A-0704-15CFD0C9245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5370DD8-0EA0-5D95-351C-5A93EB530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4B24B8B-DC5C-B448-D37A-2537E93DDC09}"/>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5" name="Marcador de pie de página 4">
            <a:extLst>
              <a:ext uri="{FF2B5EF4-FFF2-40B4-BE49-F238E27FC236}">
                <a16:creationId xmlns:a16="http://schemas.microsoft.com/office/drawing/2014/main" id="{F79F716A-B89D-F037-F8E3-87AEF6BE23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7E867D-EA5D-B432-5F3C-9B6B12E5FD94}"/>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95076616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4A5E37-ADEF-FAD6-E903-F265B6FBB5D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EFB2BE-0340-2124-AEF7-8B828D7B3D9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32A0BE-9044-9252-22D3-C7C43F3F9FE0}"/>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5" name="Marcador de pie de página 4">
            <a:extLst>
              <a:ext uri="{FF2B5EF4-FFF2-40B4-BE49-F238E27FC236}">
                <a16:creationId xmlns:a16="http://schemas.microsoft.com/office/drawing/2014/main" id="{400FF179-F321-43A5-8FEE-3F7137EAF19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D345-AD96-79AB-2286-7954EA963059}"/>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21436616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47972C7-51C0-C723-050F-61E0C87494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CB2F6FD-28C2-F538-8355-5FB4C83F27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57ED04-20CF-DEB3-7BCF-7A0C822B1690}"/>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5" name="Marcador de pie de página 4">
            <a:extLst>
              <a:ext uri="{FF2B5EF4-FFF2-40B4-BE49-F238E27FC236}">
                <a16:creationId xmlns:a16="http://schemas.microsoft.com/office/drawing/2014/main" id="{39E04E29-3784-3144-A0F2-4679EA5431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24C869-83DF-86F5-9167-D15AF6FF0356}"/>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24196110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692BD-47C3-BDBE-5CF3-2DDCD3B4122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F7763A-6BE8-2380-ED73-4FED0A2E7ED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67F72B-A1A6-0926-6F50-210B7398A009}"/>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5" name="Marcador de pie de página 4">
            <a:extLst>
              <a:ext uri="{FF2B5EF4-FFF2-40B4-BE49-F238E27FC236}">
                <a16:creationId xmlns:a16="http://schemas.microsoft.com/office/drawing/2014/main" id="{1681AC79-CA77-725E-D9FA-50FA0F93E6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5062B6F-18EB-F270-C7CC-45C66A3032EE}"/>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68149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53481-094A-3F15-92B8-63527B25D75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0D2A0B-E3F0-C49B-BB08-4E5D5E5F1B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0E927FB-3220-B31B-1061-1F8BE3A4B6DF}"/>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5" name="Marcador de pie de página 4">
            <a:extLst>
              <a:ext uri="{FF2B5EF4-FFF2-40B4-BE49-F238E27FC236}">
                <a16:creationId xmlns:a16="http://schemas.microsoft.com/office/drawing/2014/main" id="{9933F7D8-E3FE-E4F5-8C07-EEA32E79F80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91B55F-C3A3-6EB4-968A-DE8A78318DFB}"/>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19272624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182D5-7275-7A46-97E2-44C2C5E3C75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BA660EF-F509-03DB-0BDD-5EDF942AADD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E8BE18F-4AD9-3B59-1A92-AD4057B5583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BD5DD41-72E0-F1E2-88A5-B43B8726F5CC}"/>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6" name="Marcador de pie de página 5">
            <a:extLst>
              <a:ext uri="{FF2B5EF4-FFF2-40B4-BE49-F238E27FC236}">
                <a16:creationId xmlns:a16="http://schemas.microsoft.com/office/drawing/2014/main" id="{02BA54AC-7221-594F-9B62-63EDA9838DE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A0513AE-F0D5-9E7C-658C-226C47642F5D}"/>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238739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E009E-79C0-56F8-7431-7EBFD709191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35945B-CE13-29B0-A5CD-D059DA1D59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845C881-62D6-209D-20B1-EC6CF3AAC05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982CB77-D18F-DC1C-759A-8EAB8C415B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D8F2049-DDC6-3A93-465A-89C887F01B8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E603E0C-D9AB-DC1D-4830-F5787FD68D5C}"/>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8" name="Marcador de pie de página 7">
            <a:extLst>
              <a:ext uri="{FF2B5EF4-FFF2-40B4-BE49-F238E27FC236}">
                <a16:creationId xmlns:a16="http://schemas.microsoft.com/office/drawing/2014/main" id="{89631D46-41A7-9944-67B2-5E38FCE5227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A843952-BE22-43A1-5351-FEBB603EB762}"/>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82559297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331256-7261-A654-CD18-A02674E267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65642B3-A15B-CCAC-EB73-9DEA72C031D9}"/>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4" name="Marcador de pie de página 3">
            <a:extLst>
              <a:ext uri="{FF2B5EF4-FFF2-40B4-BE49-F238E27FC236}">
                <a16:creationId xmlns:a16="http://schemas.microsoft.com/office/drawing/2014/main" id="{C5A01539-B8A7-809A-285B-52C10E0DE83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194DD5F-3BB1-096E-5E1C-B94F4EE46B4C}"/>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1811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8265571-662B-47E9-E670-2639242CA9BB}"/>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3" name="Marcador de pie de página 2">
            <a:extLst>
              <a:ext uri="{FF2B5EF4-FFF2-40B4-BE49-F238E27FC236}">
                <a16:creationId xmlns:a16="http://schemas.microsoft.com/office/drawing/2014/main" id="{CD640485-51DF-FD69-6C1B-ECF4ADB5125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83F5494-D019-F32F-B541-3C87F0D1E31D}"/>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101103774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4C8D66-D43B-B17C-4E8A-2FF79B0354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6BD9A3-21C0-4A89-E92A-4E8BDA4A03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473D7A5-9275-A380-1FC5-485380E55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E09872-4661-3B61-4F24-09C3864CA1B4}"/>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6" name="Marcador de pie de página 5">
            <a:extLst>
              <a:ext uri="{FF2B5EF4-FFF2-40B4-BE49-F238E27FC236}">
                <a16:creationId xmlns:a16="http://schemas.microsoft.com/office/drawing/2014/main" id="{381E5762-5857-09E9-B2C1-9F4153CD0CF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2A2DCA-C186-8723-FC8F-29EC9A3D9A19}"/>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90158370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5F32A-C298-9980-6C03-47AF0F39FF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DB6FCA6-896C-3F1C-A3B9-E43D00B6E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B4C10-16AD-F8D4-988C-61E6E9005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68E362-065D-24FE-67C7-F25F8656379B}"/>
              </a:ext>
            </a:extLst>
          </p:cNvPr>
          <p:cNvSpPr>
            <a:spLocks noGrp="1"/>
          </p:cNvSpPr>
          <p:nvPr>
            <p:ph type="dt" sz="half" idx="10"/>
          </p:nvPr>
        </p:nvSpPr>
        <p:spPr/>
        <p:txBody>
          <a:bodyPr/>
          <a:lstStyle/>
          <a:p>
            <a:fld id="{DC07A868-24EB-45D0-8F6B-A3082C058955}" type="datetimeFigureOut">
              <a:rPr lang="es-ES" smtClean="0"/>
              <a:t>07/08/2024</a:t>
            </a:fld>
            <a:endParaRPr lang="es-ES"/>
          </a:p>
        </p:txBody>
      </p:sp>
      <p:sp>
        <p:nvSpPr>
          <p:cNvPr id="6" name="Marcador de pie de página 5">
            <a:extLst>
              <a:ext uri="{FF2B5EF4-FFF2-40B4-BE49-F238E27FC236}">
                <a16:creationId xmlns:a16="http://schemas.microsoft.com/office/drawing/2014/main" id="{331A1272-D2C5-FBF6-B5BD-779F868EE9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F3E1C9-3F69-E5EC-BC80-6B38ECBA644F}"/>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186177445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89ED486-2816-1645-7FE9-BF79955309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F5021-19DA-752B-E397-1682AFBA0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83EEED-BE78-436F-F87B-B597FB0F8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7A868-24EB-45D0-8F6B-A3082C058955}" type="datetimeFigureOut">
              <a:rPr lang="es-ES" smtClean="0"/>
              <a:t>07/08/2024</a:t>
            </a:fld>
            <a:endParaRPr lang="es-ES"/>
          </a:p>
        </p:txBody>
      </p:sp>
      <p:sp>
        <p:nvSpPr>
          <p:cNvPr id="5" name="Marcador de pie de página 4">
            <a:extLst>
              <a:ext uri="{FF2B5EF4-FFF2-40B4-BE49-F238E27FC236}">
                <a16:creationId xmlns:a16="http://schemas.microsoft.com/office/drawing/2014/main" id="{AD468C37-328C-E625-5A31-A1051CE69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6557DFA-0E41-BE70-A8B2-E83ACD86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B9FEF-D1F6-47D8-8AD1-80F84F4468C6}" type="slidenum">
              <a:rPr lang="es-ES" smtClean="0"/>
              <a:t>‹Nº›</a:t>
            </a:fld>
            <a:endParaRPr lang="es-ES"/>
          </a:p>
        </p:txBody>
      </p:sp>
    </p:spTree>
    <p:extLst>
      <p:ext uri="{BB962C8B-B14F-4D97-AF65-F5344CB8AC3E}">
        <p14:creationId xmlns:p14="http://schemas.microsoft.com/office/powerpoint/2010/main" val="20086446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g"/><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2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2 Rectángulo">
            <a:extLst>
              <a:ext uri="{FF2B5EF4-FFF2-40B4-BE49-F238E27FC236}">
                <a16:creationId xmlns:a16="http://schemas.microsoft.com/office/drawing/2014/main" id="{0A89F55F-A968-76D6-5757-B0221D1F1519}"/>
              </a:ext>
            </a:extLst>
          </p:cNvPr>
          <p:cNvSpPr/>
          <p:nvPr/>
        </p:nvSpPr>
        <p:spPr>
          <a:xfrm>
            <a:off x="160647" y="337789"/>
            <a:ext cx="3853369" cy="2304256"/>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90000"/>
              </a:lnSpc>
              <a:spcBef>
                <a:spcPct val="0"/>
              </a:spcBef>
              <a:spcAft>
                <a:spcPts val="6600"/>
              </a:spcAft>
            </a:pPr>
            <a:r>
              <a:rPr lang="en-US" sz="6400" b="1" kern="1200" spc="50" dirty="0">
                <a:ln w="57150">
                  <a:solidFill>
                    <a:schemeClr val="bg1"/>
                  </a:solidFill>
                </a:ln>
                <a:solidFill>
                  <a:srgbClr val="FFFFFF"/>
                </a:solidFill>
                <a:effectLst>
                  <a:outerShdw blurRad="76200" dist="50800" dir="5400000" algn="tl" rotWithShape="0">
                    <a:srgbClr val="000000">
                      <a:alpha val="65000"/>
                    </a:srgbClr>
                  </a:outerShdw>
                </a:effectLst>
                <a:latin typeface="+mj-lt"/>
                <a:ea typeface="+mj-ea"/>
                <a:cs typeface="+mj-cs"/>
              </a:rPr>
              <a:t>WHERE DO YOU LIVE?</a:t>
            </a:r>
          </a:p>
        </p:txBody>
      </p:sp>
      <p:sp>
        <p:nvSpPr>
          <p:cNvPr id="4" name="Rectángulo 3">
            <a:extLst>
              <a:ext uri="{FF2B5EF4-FFF2-40B4-BE49-F238E27FC236}">
                <a16:creationId xmlns:a16="http://schemas.microsoft.com/office/drawing/2014/main" id="{ECD8205D-175A-79B4-B46D-21F3B9BAA5E7}"/>
              </a:ext>
            </a:extLst>
          </p:cNvPr>
          <p:cNvSpPr/>
          <p:nvPr/>
        </p:nvSpPr>
        <p:spPr>
          <a:xfrm>
            <a:off x="4038604" y="0"/>
            <a:ext cx="8153396" cy="6858000"/>
          </a:xfrm>
          <a:prstGeom prst="rect">
            <a:avLst/>
          </a:prstGeom>
          <a:solidFill>
            <a:srgbClr val="2D5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Imagen 2" descr="Un rebaño de ovejas en el agua&#10;&#10;Descripción generada automáticamente con confianza media">
            <a:extLst>
              <a:ext uri="{FF2B5EF4-FFF2-40B4-BE49-F238E27FC236}">
                <a16:creationId xmlns:a16="http://schemas.microsoft.com/office/drawing/2014/main" id="{BC3EE5A1-DEB6-3431-59A4-09FA851DB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224" y="584685"/>
            <a:ext cx="8012156" cy="5688631"/>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1E0D26BF-99B2-7E76-72FE-575447D972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994" y="2501549"/>
            <a:ext cx="3484475" cy="4355594"/>
          </a:xfrm>
          <a:prstGeom prst="rect">
            <a:avLst/>
          </a:prstGeom>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70104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2" name="1 Rectángulo"/>
          <p:cNvSpPr/>
          <p:nvPr/>
        </p:nvSpPr>
        <p:spPr>
          <a:xfrm>
            <a:off x="640375" y="850518"/>
            <a:ext cx="7648390" cy="2862322"/>
          </a:xfrm>
          <a:prstGeom prst="rect">
            <a:avLst/>
          </a:prstGeom>
        </p:spPr>
        <p:txBody>
          <a:bodyPr wrap="square">
            <a:spAutoFit/>
          </a:bodyPr>
          <a:lstStyle/>
          <a:p>
            <a:r>
              <a:rPr lang="en-US" sz="2000" dirty="0"/>
              <a:t>Strips of banana leaf and vines serve as material for orioles to weave their nests. These hearths are waterproof (because of the tightness of the fabric), measure up to 6.5 ft in length and hang from the tips of the branches of trees in South and Central America. The entrance to the nests is located at the top, and the incubation chamber at the bottom. An oriole builds the nest without the help of the male, as he spends a lot of time courting other females. All the pairs that the male attracts build their nests near the others; A male has a harem of 40 nests in the same tree</a:t>
            </a:r>
            <a:r>
              <a:rPr lang="es-ES" sz="2000" dirty="0"/>
              <a:t>. </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5690" y="3021918"/>
            <a:ext cx="2479036" cy="3700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17873" y="3789040"/>
            <a:ext cx="3748216" cy="2932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07368" y="3881317"/>
            <a:ext cx="4840904" cy="2848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23392" y="31459"/>
            <a:ext cx="3096344"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7030A0"/>
                </a:solidFill>
              </a:rPr>
              <a:t>Where</a:t>
            </a:r>
            <a:r>
              <a:rPr lang="es-ES" sz="2800" b="1" dirty="0">
                <a:solidFill>
                  <a:srgbClr val="7030A0"/>
                </a:solidFill>
              </a:rPr>
              <a:t> do </a:t>
            </a:r>
            <a:r>
              <a:rPr lang="es-ES" sz="2800" b="1" dirty="0" err="1">
                <a:solidFill>
                  <a:srgbClr val="7030A0"/>
                </a:solidFill>
              </a:rPr>
              <a:t>you</a:t>
            </a:r>
            <a:r>
              <a:rPr lang="es-ES" sz="2800" b="1" dirty="0">
                <a:solidFill>
                  <a:srgbClr val="7030A0"/>
                </a:solidFill>
              </a:rPr>
              <a:t> </a:t>
            </a:r>
            <a:r>
              <a:rPr lang="es-ES" sz="2800" b="1" dirty="0" err="1">
                <a:solidFill>
                  <a:srgbClr val="7030A0"/>
                </a:solidFill>
              </a:rPr>
              <a:t>live</a:t>
            </a:r>
            <a:r>
              <a:rPr lang="es-ES" sz="2800" b="1" dirty="0">
                <a:solidFill>
                  <a:srgbClr val="7030A0"/>
                </a:solidFill>
              </a:rPr>
              <a:t>?</a:t>
            </a:r>
          </a:p>
        </p:txBody>
      </p:sp>
      <p:pic>
        <p:nvPicPr>
          <p:cNvPr id="3" name="Imagen 2">
            <a:extLst>
              <a:ext uri="{FF2B5EF4-FFF2-40B4-BE49-F238E27FC236}">
                <a16:creationId xmlns:a16="http://schemas.microsoft.com/office/drawing/2014/main" id="{6B29C418-19EE-2A36-D66A-13B7C5040E05}"/>
              </a:ext>
            </a:extLst>
          </p:cNvPr>
          <p:cNvPicPr>
            <a:picLocks noChangeAspect="1"/>
          </p:cNvPicPr>
          <p:nvPr/>
        </p:nvPicPr>
        <p:blipFill>
          <a:blip r:embed="rId6"/>
          <a:stretch>
            <a:fillRect/>
          </a:stretch>
        </p:blipFill>
        <p:spPr>
          <a:xfrm>
            <a:off x="8656292" y="77196"/>
            <a:ext cx="3416373" cy="2462636"/>
          </a:xfrm>
          <a:prstGeom prst="rect">
            <a:avLst/>
          </a:prstGeom>
          <a:ln>
            <a:noFill/>
          </a:ln>
          <a:effectLst>
            <a:outerShdw blurRad="292100" dist="139700" dir="2700000" algn="tl" rotWithShape="0">
              <a:srgbClr val="333333">
                <a:alpha val="65000"/>
              </a:srgbClr>
            </a:outerShdw>
          </a:effectLst>
        </p:spPr>
      </p:pic>
      <p:pic>
        <p:nvPicPr>
          <p:cNvPr id="6" name="Imagen 5" descr="Imagen que contiene pájaro, árbol, parado, jirafa&#10;&#10;Descripción generada automáticamente">
            <a:extLst>
              <a:ext uri="{FF2B5EF4-FFF2-40B4-BE49-F238E27FC236}">
                <a16:creationId xmlns:a16="http://schemas.microsoft.com/office/drawing/2014/main" id="{FA64350A-3EA8-FA86-31E5-024B4D2D3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335" y="-27384"/>
            <a:ext cx="416508" cy="1628800"/>
          </a:xfrm>
          <a:prstGeom prst="rect">
            <a:avLst/>
          </a:prstGeom>
          <a:effectLst>
            <a:softEdge rad="31750"/>
          </a:effectLst>
        </p:spPr>
      </p:pic>
      <p:sp>
        <p:nvSpPr>
          <p:cNvPr id="5" name="3 CuadroTexto">
            <a:extLst>
              <a:ext uri="{FF2B5EF4-FFF2-40B4-BE49-F238E27FC236}">
                <a16:creationId xmlns:a16="http://schemas.microsoft.com/office/drawing/2014/main" id="{B2B50C5E-B9CB-FC6C-D870-BF48DC998297}"/>
              </a:ext>
            </a:extLst>
          </p:cNvPr>
          <p:cNvSpPr txBox="1"/>
          <p:nvPr/>
        </p:nvSpPr>
        <p:spPr>
          <a:xfrm>
            <a:off x="3736008" y="31459"/>
            <a:ext cx="359201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7030A0"/>
                </a:solidFill>
              </a:rPr>
              <a:t>Hanging</a:t>
            </a:r>
            <a:r>
              <a:rPr lang="es-ES" sz="2800" b="1" dirty="0">
                <a:solidFill>
                  <a:srgbClr val="7030A0"/>
                </a:solidFill>
              </a:rPr>
              <a:t> </a:t>
            </a:r>
            <a:r>
              <a:rPr lang="es-ES" sz="2800" b="1" dirty="0" err="1">
                <a:solidFill>
                  <a:srgbClr val="7030A0"/>
                </a:solidFill>
              </a:rPr>
              <a:t>from</a:t>
            </a:r>
            <a:r>
              <a:rPr lang="es-ES" sz="2800" b="1" dirty="0">
                <a:solidFill>
                  <a:srgbClr val="7030A0"/>
                </a:solidFill>
              </a:rPr>
              <a:t> a </a:t>
            </a:r>
            <a:r>
              <a:rPr lang="es-ES" sz="2800" b="1" dirty="0" err="1">
                <a:solidFill>
                  <a:srgbClr val="7030A0"/>
                </a:solidFill>
              </a:rPr>
              <a:t>branch</a:t>
            </a:r>
            <a:endParaRPr lang="es-ES" sz="2800" b="1" dirty="0">
              <a:solidFill>
                <a:srgbClr val="7030A0"/>
              </a:solidFill>
            </a:endParaRPr>
          </a:p>
        </p:txBody>
      </p:sp>
    </p:spTree>
    <p:extLst>
      <p:ext uri="{BB962C8B-B14F-4D97-AF65-F5344CB8AC3E}">
        <p14:creationId xmlns:p14="http://schemas.microsoft.com/office/powerpoint/2010/main" val="2580862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 presetClass="entr" presetSubtype="6"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5124"/>
                                        </p:tgtEl>
                                        <p:attrNameLst>
                                          <p:attrName>style.visibility</p:attrName>
                                        </p:attrNameLst>
                                      </p:cBhvr>
                                      <p:to>
                                        <p:strVal val="visible"/>
                                      </p:to>
                                    </p:set>
                                    <p:animScale>
                                      <p:cBhvr>
                                        <p:cTn id="26" dur="10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5124"/>
                                        </p:tgtEl>
                                        <p:attrNameLst>
                                          <p:attrName>ppt_x</p:attrName>
                                          <p:attrName>ppt_y</p:attrName>
                                        </p:attrNameLst>
                                      </p:cBhvr>
                                    </p:animMotion>
                                    <p:animEffect transition="in" filter="fade">
                                      <p:cBhvr>
                                        <p:cTn id="28" dur="1000"/>
                                        <p:tgtEl>
                                          <p:spTgt spid="5124"/>
                                        </p:tgtEl>
                                      </p:cBhvr>
                                    </p:animEffect>
                                  </p:childTnLst>
                                </p:cTn>
                              </p:par>
                              <p:par>
                                <p:cTn id="29" presetID="52" presetClass="entr" presetSubtype="0" fill="hold" nodeType="withEffect">
                                  <p:stCondLst>
                                    <p:cond delay="0"/>
                                  </p:stCondLst>
                                  <p:childTnLst>
                                    <p:set>
                                      <p:cBhvr>
                                        <p:cTn id="30" dur="1" fill="hold">
                                          <p:stCondLst>
                                            <p:cond delay="0"/>
                                          </p:stCondLst>
                                        </p:cTn>
                                        <p:tgtEl>
                                          <p:spTgt spid="5123"/>
                                        </p:tgtEl>
                                        <p:attrNameLst>
                                          <p:attrName>style.visibility</p:attrName>
                                        </p:attrNameLst>
                                      </p:cBhvr>
                                      <p:to>
                                        <p:strVal val="visible"/>
                                      </p:to>
                                    </p:set>
                                    <p:animScale>
                                      <p:cBhvr>
                                        <p:cTn id="31" dur="1000" decel="50000" fill="hold">
                                          <p:stCondLst>
                                            <p:cond delay="0"/>
                                          </p:stCondLst>
                                        </p:cTn>
                                        <p:tgtEl>
                                          <p:spTgt spid="5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5123"/>
                                        </p:tgtEl>
                                        <p:attrNameLst>
                                          <p:attrName>ppt_x</p:attrName>
                                          <p:attrName>ppt_y</p:attrName>
                                        </p:attrNameLst>
                                      </p:cBhvr>
                                    </p:animMotion>
                                    <p:animEffect transition="in" filter="fade">
                                      <p:cBhvr>
                                        <p:cTn id="33" dur="1000"/>
                                        <p:tgtEl>
                                          <p:spTgt spid="5123"/>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par>
                                <p:cTn id="38" presetID="52" presetClass="entr" presetSubtype="0" fill="hold" nodeType="withEffect">
                                  <p:stCondLst>
                                    <p:cond delay="0"/>
                                  </p:stCondLst>
                                  <p:childTnLst>
                                    <p:set>
                                      <p:cBhvr>
                                        <p:cTn id="39" dur="1" fill="hold">
                                          <p:stCondLst>
                                            <p:cond delay="0"/>
                                          </p:stCondLst>
                                        </p:cTn>
                                        <p:tgtEl>
                                          <p:spTgt spid="5122"/>
                                        </p:tgtEl>
                                        <p:attrNameLst>
                                          <p:attrName>style.visibility</p:attrName>
                                        </p:attrNameLst>
                                      </p:cBhvr>
                                      <p:to>
                                        <p:strVal val="visible"/>
                                      </p:to>
                                    </p:set>
                                    <p:animScale>
                                      <p:cBhvr>
                                        <p:cTn id="40" dur="1000" decel="50000" fill="hold">
                                          <p:stCondLst>
                                            <p:cond delay="0"/>
                                          </p:stCondLst>
                                        </p:cTn>
                                        <p:tgtEl>
                                          <p:spTgt spid="51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122"/>
                                        </p:tgtEl>
                                        <p:attrNameLst>
                                          <p:attrName>ppt_x</p:attrName>
                                          <p:attrName>ppt_y</p:attrName>
                                        </p:attrNameLst>
                                      </p:cBhvr>
                                    </p:animMotion>
                                    <p:animEffect transition="in" filter="fade">
                                      <p:cBhvr>
                                        <p:cTn id="42"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744261" y="25319"/>
            <a:ext cx="3119491"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FD1135"/>
                </a:solidFill>
              </a:rPr>
              <a:t>Where</a:t>
            </a:r>
            <a:r>
              <a:rPr lang="es-ES" sz="2800" b="1" dirty="0">
                <a:solidFill>
                  <a:srgbClr val="FD1135"/>
                </a:solidFill>
              </a:rPr>
              <a:t> do </a:t>
            </a:r>
            <a:r>
              <a:rPr lang="es-ES" sz="2800" b="1" dirty="0" err="1">
                <a:solidFill>
                  <a:srgbClr val="FD1135"/>
                </a:solidFill>
              </a:rPr>
              <a:t>you</a:t>
            </a:r>
            <a:r>
              <a:rPr lang="es-ES" sz="2800" b="1" dirty="0">
                <a:solidFill>
                  <a:srgbClr val="FD1135"/>
                </a:solidFill>
              </a:rPr>
              <a:t> </a:t>
            </a:r>
            <a:r>
              <a:rPr lang="es-ES" sz="2800" b="1" dirty="0" err="1">
                <a:solidFill>
                  <a:srgbClr val="FD1135"/>
                </a:solidFill>
              </a:rPr>
              <a:t>live</a:t>
            </a:r>
            <a:r>
              <a:rPr lang="es-ES" sz="2800" b="1" dirty="0">
                <a:solidFill>
                  <a:srgbClr val="FD1135"/>
                </a:solidFill>
              </a:rPr>
              <a:t>?</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1507" y="332656"/>
            <a:ext cx="5184576"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07368" y="4444907"/>
            <a:ext cx="11377264" cy="2246769"/>
          </a:xfrm>
          <a:prstGeom prst="rect">
            <a:avLst/>
          </a:prstGeom>
        </p:spPr>
        <p:txBody>
          <a:bodyPr wrap="square">
            <a:spAutoFit/>
          </a:bodyPr>
          <a:lstStyle/>
          <a:p>
            <a:r>
              <a:rPr lang="en-US" sz="2000" dirty="0"/>
              <a:t>The presence of white lines on green leaves is a sign of the work of screwworms. Some moth caterpillars and the larvae of certain beetles, weevils, and flies are so small that they can tunnel into the leaves of any plant without breaking the surface</a:t>
            </a:r>
            <a:r>
              <a:rPr lang="es-ES" sz="2000" dirty="0"/>
              <a:t>. </a:t>
            </a:r>
          </a:p>
          <a:p>
            <a:r>
              <a:rPr lang="en-US" sz="2000" dirty="0"/>
              <a:t>Screwworms have a flattened shape and can live inside a leaf. They feed on the new cells inside the leaves, and the tunnels they make. They are those that appear as white lines on the surface of these. To reach the soft center of a leaf, large animals are forced to eat the hard outer layer of the leaf, but for the screwworm this outer covering serves as protection, just as it is for the leaf</a:t>
            </a:r>
            <a:r>
              <a:rPr lang="es-ES" sz="2000" dirty="0"/>
              <a:t>. </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917" y="804535"/>
            <a:ext cx="6091877"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Gráfico 4" descr="Hoja con relleno sólido">
            <a:extLst>
              <a:ext uri="{FF2B5EF4-FFF2-40B4-BE49-F238E27FC236}">
                <a16:creationId xmlns:a16="http://schemas.microsoft.com/office/drawing/2014/main" id="{C50C6A3E-B5F3-1555-8722-3BC3D6C32247}"/>
              </a:ext>
            </a:extLst>
          </p:cNvPr>
          <p:cNvSpPr/>
          <p:nvPr/>
        </p:nvSpPr>
        <p:spPr>
          <a:xfrm>
            <a:off x="137158" y="107686"/>
            <a:ext cx="607103" cy="582306"/>
          </a:xfrm>
          <a:custGeom>
            <a:avLst/>
            <a:gdLst>
              <a:gd name="connsiteX0" fmla="*/ 282175 w 607103"/>
              <a:gd name="connsiteY0" fmla="*/ 51305 h 582306"/>
              <a:gd name="connsiteX1" fmla="*/ 42754 w 607103"/>
              <a:gd name="connsiteY1" fmla="*/ 290726 h 582306"/>
              <a:gd name="connsiteX2" fmla="*/ 72681 w 607103"/>
              <a:gd name="connsiteY2" fmla="*/ 406161 h 582306"/>
              <a:gd name="connsiteX3" fmla="*/ 131682 w 607103"/>
              <a:gd name="connsiteY3" fmla="*/ 348016 h 582306"/>
              <a:gd name="connsiteX4" fmla="*/ 301842 w 607103"/>
              <a:gd name="connsiteY4" fmla="*/ 208639 h 582306"/>
              <a:gd name="connsiteX5" fmla="*/ 312958 w 607103"/>
              <a:gd name="connsiteY5" fmla="*/ 204363 h 582306"/>
              <a:gd name="connsiteX6" fmla="*/ 330059 w 607103"/>
              <a:gd name="connsiteY6" fmla="*/ 221465 h 582306"/>
              <a:gd name="connsiteX7" fmla="*/ 323219 w 607103"/>
              <a:gd name="connsiteY7" fmla="*/ 235146 h 582306"/>
              <a:gd name="connsiteX8" fmla="*/ 323219 w 607103"/>
              <a:gd name="connsiteY8" fmla="*/ 235146 h 582306"/>
              <a:gd name="connsiteX9" fmla="*/ 77812 w 607103"/>
              <a:gd name="connsiteY9" fmla="*/ 451480 h 582306"/>
              <a:gd name="connsiteX10" fmla="*/ 64131 w 607103"/>
              <a:gd name="connsiteY10" fmla="*/ 466872 h 582306"/>
              <a:gd name="connsiteX11" fmla="*/ 64131 w 607103"/>
              <a:gd name="connsiteY11" fmla="*/ 466872 h 582306"/>
              <a:gd name="connsiteX12" fmla="*/ 0 w 607103"/>
              <a:gd name="connsiteY12" fmla="*/ 582307 h 582306"/>
              <a:gd name="connsiteX13" fmla="*/ 51305 w 607103"/>
              <a:gd name="connsiteY13" fmla="*/ 582307 h 582306"/>
              <a:gd name="connsiteX14" fmla="*/ 126551 w 607103"/>
              <a:gd name="connsiteY14" fmla="*/ 473712 h 582306"/>
              <a:gd name="connsiteX15" fmla="*/ 282175 w 607103"/>
              <a:gd name="connsiteY15" fmla="*/ 531002 h 582306"/>
              <a:gd name="connsiteX16" fmla="*/ 401031 w 607103"/>
              <a:gd name="connsiteY16" fmla="*/ 499364 h 582306"/>
              <a:gd name="connsiteX17" fmla="*/ 401031 w 607103"/>
              <a:gd name="connsiteY17" fmla="*/ 499364 h 582306"/>
              <a:gd name="connsiteX18" fmla="*/ 607104 w 607103"/>
              <a:gd name="connsiteY18" fmla="*/ 0 h 582306"/>
              <a:gd name="connsiteX19" fmla="*/ 282175 w 607103"/>
              <a:gd name="connsiteY19" fmla="*/ 51305 h 58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103" h="582306">
                <a:moveTo>
                  <a:pt x="282175" y="51305"/>
                </a:moveTo>
                <a:cubicBezTo>
                  <a:pt x="149638" y="51305"/>
                  <a:pt x="42754" y="158189"/>
                  <a:pt x="42754" y="290726"/>
                </a:cubicBezTo>
                <a:cubicBezTo>
                  <a:pt x="42754" y="332625"/>
                  <a:pt x="53870" y="371958"/>
                  <a:pt x="72681" y="406161"/>
                </a:cubicBezTo>
                <a:cubicBezTo>
                  <a:pt x="90638" y="387349"/>
                  <a:pt x="110305" y="368538"/>
                  <a:pt x="131682" y="348016"/>
                </a:cubicBezTo>
                <a:cubicBezTo>
                  <a:pt x="185552" y="297566"/>
                  <a:pt x="248827" y="246262"/>
                  <a:pt x="301842" y="208639"/>
                </a:cubicBezTo>
                <a:cubicBezTo>
                  <a:pt x="305262" y="206073"/>
                  <a:pt x="308682" y="204363"/>
                  <a:pt x="312958" y="204363"/>
                </a:cubicBezTo>
                <a:cubicBezTo>
                  <a:pt x="322364" y="204363"/>
                  <a:pt x="330059" y="212059"/>
                  <a:pt x="330059" y="221465"/>
                </a:cubicBezTo>
                <a:cubicBezTo>
                  <a:pt x="330059" y="227450"/>
                  <a:pt x="327494" y="231726"/>
                  <a:pt x="323219" y="235146"/>
                </a:cubicBezTo>
                <a:lnTo>
                  <a:pt x="323219" y="235146"/>
                </a:lnTo>
                <a:cubicBezTo>
                  <a:pt x="247117" y="289871"/>
                  <a:pt x="146218" y="374523"/>
                  <a:pt x="77812" y="451480"/>
                </a:cubicBezTo>
                <a:cubicBezTo>
                  <a:pt x="77812" y="451480"/>
                  <a:pt x="68406" y="461741"/>
                  <a:pt x="64131" y="466872"/>
                </a:cubicBezTo>
                <a:lnTo>
                  <a:pt x="64131" y="466872"/>
                </a:lnTo>
                <a:cubicBezTo>
                  <a:pt x="25652" y="512191"/>
                  <a:pt x="0" y="553234"/>
                  <a:pt x="0" y="582307"/>
                </a:cubicBezTo>
                <a:lnTo>
                  <a:pt x="51305" y="582307"/>
                </a:lnTo>
                <a:cubicBezTo>
                  <a:pt x="51305" y="563495"/>
                  <a:pt x="81232" y="522451"/>
                  <a:pt x="126551" y="473712"/>
                </a:cubicBezTo>
                <a:cubicBezTo>
                  <a:pt x="168450" y="509625"/>
                  <a:pt x="222320" y="531002"/>
                  <a:pt x="282175" y="531002"/>
                </a:cubicBezTo>
                <a:cubicBezTo>
                  <a:pt x="324929" y="531002"/>
                  <a:pt x="365973" y="519886"/>
                  <a:pt x="401031" y="499364"/>
                </a:cubicBezTo>
                <a:lnTo>
                  <a:pt x="401031" y="499364"/>
                </a:lnTo>
                <a:cubicBezTo>
                  <a:pt x="584017" y="397610"/>
                  <a:pt x="607104" y="210349"/>
                  <a:pt x="607104" y="0"/>
                </a:cubicBezTo>
                <a:cubicBezTo>
                  <a:pt x="607104" y="0"/>
                  <a:pt x="407871" y="54725"/>
                  <a:pt x="282175" y="51305"/>
                </a:cubicBezTo>
                <a:close/>
              </a:path>
            </a:pathLst>
          </a:custGeom>
          <a:solidFill>
            <a:schemeClr val="accent6">
              <a:lumMod val="50000"/>
            </a:schemeClr>
          </a:solidFill>
          <a:ln w="8533" cap="flat">
            <a:noFill/>
            <a:prstDash val="solid"/>
            <a:miter/>
          </a:ln>
          <a:scene3d>
            <a:camera prst="orthographicFront"/>
            <a:lightRig rig="threePt" dir="t"/>
          </a:scene3d>
          <a:sp3d>
            <a:bevelT/>
          </a:sp3d>
        </p:spPr>
        <p:txBody>
          <a:bodyPr rtlCol="0" anchor="ctr"/>
          <a:lstStyle/>
          <a:p>
            <a:endParaRPr lang="es-ES"/>
          </a:p>
        </p:txBody>
      </p:sp>
      <p:sp>
        <p:nvSpPr>
          <p:cNvPr id="3" name="1 CuadroTexto">
            <a:extLst>
              <a:ext uri="{FF2B5EF4-FFF2-40B4-BE49-F238E27FC236}">
                <a16:creationId xmlns:a16="http://schemas.microsoft.com/office/drawing/2014/main" id="{96572217-8E91-206D-818F-A7B7702BBF2F}"/>
              </a:ext>
            </a:extLst>
          </p:cNvPr>
          <p:cNvSpPr txBox="1"/>
          <p:nvPr/>
        </p:nvSpPr>
        <p:spPr>
          <a:xfrm>
            <a:off x="3829224" y="25319"/>
            <a:ext cx="244284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FD1135"/>
                </a:solidFill>
              </a:rPr>
              <a:t>Inside</a:t>
            </a:r>
            <a:r>
              <a:rPr lang="es-ES" sz="2800" b="1" dirty="0">
                <a:solidFill>
                  <a:srgbClr val="FD1135"/>
                </a:solidFill>
              </a:rPr>
              <a:t> a </a:t>
            </a:r>
            <a:r>
              <a:rPr lang="es-ES" sz="2800" b="1" dirty="0" err="1">
                <a:solidFill>
                  <a:srgbClr val="FD1135"/>
                </a:solidFill>
              </a:rPr>
              <a:t>leaf</a:t>
            </a:r>
            <a:endParaRPr lang="es-ES" sz="2800" b="1" dirty="0">
              <a:solidFill>
                <a:srgbClr val="FD1135"/>
              </a:solidFill>
            </a:endParaRPr>
          </a:p>
        </p:txBody>
      </p:sp>
    </p:spTree>
    <p:extLst>
      <p:ext uri="{BB962C8B-B14F-4D97-AF65-F5344CB8AC3E}">
        <p14:creationId xmlns:p14="http://schemas.microsoft.com/office/powerpoint/2010/main" val="179740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800" decel="100000"/>
                                        <p:tgtEl>
                                          <p:spTgt spid="6147"/>
                                        </p:tgtEl>
                                      </p:cBhvr>
                                    </p:animEffect>
                                    <p:anim calcmode="lin" valueType="num">
                                      <p:cBhvr>
                                        <p:cTn id="20" dur="800" decel="100000" fill="hold"/>
                                        <p:tgtEl>
                                          <p:spTgt spid="6147"/>
                                        </p:tgtEl>
                                        <p:attrNameLst>
                                          <p:attrName>style.rotation</p:attrName>
                                        </p:attrNameLst>
                                      </p:cBhvr>
                                      <p:tavLst>
                                        <p:tav tm="0">
                                          <p:val>
                                            <p:fltVal val="-90"/>
                                          </p:val>
                                        </p:tav>
                                        <p:tav tm="100000">
                                          <p:val>
                                            <p:fltVal val="0"/>
                                          </p:val>
                                        </p:tav>
                                      </p:tavLst>
                                    </p:anim>
                                    <p:anim calcmode="lin" valueType="num">
                                      <p:cBhvr>
                                        <p:cTn id="21" dur="800" decel="100000" fill="hold"/>
                                        <p:tgtEl>
                                          <p:spTgt spid="6147"/>
                                        </p:tgtEl>
                                        <p:attrNameLst>
                                          <p:attrName>ppt_x</p:attrName>
                                        </p:attrNameLst>
                                      </p:cBhvr>
                                      <p:tavLst>
                                        <p:tav tm="0">
                                          <p:val>
                                            <p:strVal val="#ppt_x+0.4"/>
                                          </p:val>
                                        </p:tav>
                                        <p:tav tm="100000">
                                          <p:val>
                                            <p:strVal val="#ppt_x-0.05"/>
                                          </p:val>
                                        </p:tav>
                                      </p:tavLst>
                                    </p:anim>
                                    <p:anim calcmode="lin" valueType="num">
                                      <p:cBhvr>
                                        <p:cTn id="22" dur="800" decel="100000" fill="hold"/>
                                        <p:tgtEl>
                                          <p:spTgt spid="6147"/>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147"/>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147"/>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fade">
                                      <p:cBhvr>
                                        <p:cTn id="33" dur="800" decel="100000"/>
                                        <p:tgtEl>
                                          <p:spTgt spid="6146"/>
                                        </p:tgtEl>
                                      </p:cBhvr>
                                    </p:animEffect>
                                    <p:anim calcmode="lin" valueType="num">
                                      <p:cBhvr>
                                        <p:cTn id="34" dur="800" decel="100000" fill="hold"/>
                                        <p:tgtEl>
                                          <p:spTgt spid="6146"/>
                                        </p:tgtEl>
                                        <p:attrNameLst>
                                          <p:attrName>style.rotation</p:attrName>
                                        </p:attrNameLst>
                                      </p:cBhvr>
                                      <p:tavLst>
                                        <p:tav tm="0">
                                          <p:val>
                                            <p:fltVal val="-90"/>
                                          </p:val>
                                        </p:tav>
                                        <p:tav tm="100000">
                                          <p:val>
                                            <p:fltVal val="0"/>
                                          </p:val>
                                        </p:tav>
                                      </p:tavLst>
                                    </p:anim>
                                    <p:anim calcmode="lin" valueType="num">
                                      <p:cBhvr>
                                        <p:cTn id="35" dur="800" decel="100000" fill="hold"/>
                                        <p:tgtEl>
                                          <p:spTgt spid="6146"/>
                                        </p:tgtEl>
                                        <p:attrNameLst>
                                          <p:attrName>ppt_x</p:attrName>
                                        </p:attrNameLst>
                                      </p:cBhvr>
                                      <p:tavLst>
                                        <p:tav tm="0">
                                          <p:val>
                                            <p:strVal val="#ppt_x+0.4"/>
                                          </p:val>
                                        </p:tav>
                                        <p:tav tm="100000">
                                          <p:val>
                                            <p:strVal val="#ppt_x-0.05"/>
                                          </p:val>
                                        </p:tav>
                                      </p:tavLst>
                                    </p:anim>
                                    <p:anim calcmode="lin" valueType="num">
                                      <p:cBhvr>
                                        <p:cTn id="36" dur="800" decel="100000" fill="hold"/>
                                        <p:tgtEl>
                                          <p:spTgt spid="614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614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6146"/>
                                        </p:tgtEl>
                                        <p:attrNameLst>
                                          <p:attrName>ppt_y</p:attrName>
                                        </p:attrNameLst>
                                      </p:cBhvr>
                                      <p:tavLst>
                                        <p:tav tm="0">
                                          <p:val>
                                            <p:strVal val="#ppt_y+0.1"/>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565" b="3038"/>
          <a:stretch/>
        </p:blipFill>
        <p:spPr bwMode="auto">
          <a:xfrm>
            <a:off x="8537470" y="1017934"/>
            <a:ext cx="3547468" cy="2267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814483" y="97533"/>
            <a:ext cx="3199209"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chemeClr val="bg1">
                    <a:lumMod val="85000"/>
                  </a:schemeClr>
                </a:solidFill>
              </a:rPr>
              <a:t>Where</a:t>
            </a:r>
            <a:r>
              <a:rPr lang="es-ES" sz="2800" b="1" dirty="0">
                <a:solidFill>
                  <a:schemeClr val="bg1">
                    <a:lumMod val="85000"/>
                  </a:schemeClr>
                </a:solidFill>
              </a:rPr>
              <a:t> do </a:t>
            </a:r>
            <a:r>
              <a:rPr lang="es-ES" sz="2800" b="1" dirty="0" err="1">
                <a:solidFill>
                  <a:schemeClr val="bg1">
                    <a:lumMod val="85000"/>
                  </a:schemeClr>
                </a:solidFill>
              </a:rPr>
              <a:t>you</a:t>
            </a:r>
            <a:r>
              <a:rPr lang="es-ES" sz="2800" b="1" dirty="0">
                <a:solidFill>
                  <a:schemeClr val="bg1">
                    <a:lumMod val="85000"/>
                  </a:schemeClr>
                </a:solidFill>
              </a:rPr>
              <a:t> </a:t>
            </a:r>
            <a:r>
              <a:rPr lang="es-ES" sz="2800" b="1" dirty="0" err="1">
                <a:solidFill>
                  <a:schemeClr val="bg1">
                    <a:lumMod val="85000"/>
                  </a:schemeClr>
                </a:solidFill>
              </a:rPr>
              <a:t>live</a:t>
            </a:r>
            <a:r>
              <a:rPr lang="es-ES" sz="2800" b="1" dirty="0">
                <a:solidFill>
                  <a:schemeClr val="bg1">
                    <a:lumMod val="85000"/>
                  </a:schemeClr>
                </a:solidFill>
              </a:rPr>
              <a:t>?</a:t>
            </a:r>
          </a:p>
        </p:txBody>
      </p:sp>
      <p:sp>
        <p:nvSpPr>
          <p:cNvPr id="3" name="2 Rectángulo"/>
          <p:cNvSpPr/>
          <p:nvPr/>
        </p:nvSpPr>
        <p:spPr>
          <a:xfrm>
            <a:off x="4013692" y="774450"/>
            <a:ext cx="4536504" cy="2862322"/>
          </a:xfrm>
          <a:prstGeom prst="rect">
            <a:avLst/>
          </a:prstGeom>
        </p:spPr>
        <p:txBody>
          <a:bodyPr wrap="square">
            <a:spAutoFit/>
          </a:bodyPr>
          <a:lstStyle/>
          <a:p>
            <a:r>
              <a:rPr lang="en-US" sz="2000" dirty="0">
                <a:solidFill>
                  <a:schemeClr val="bg1"/>
                </a:solidFill>
              </a:rPr>
              <a:t>The viperfish has been found at depths of more than 13,120 feet. They have 350 light-producing organs along their body, mouth, and at the end of a fin, with which they attract their prey. The jaw is so large that it must dislocate to swallow its prey</a:t>
            </a:r>
            <a:r>
              <a:rPr lang="es-ES" sz="2000" dirty="0">
                <a:solidFill>
                  <a:schemeClr val="bg1"/>
                </a:solidFill>
              </a:rPr>
              <a:t>.</a:t>
            </a:r>
          </a:p>
          <a:p>
            <a:r>
              <a:rPr lang="en-US" sz="2000" dirty="0">
                <a:solidFill>
                  <a:schemeClr val="bg1"/>
                </a:solidFill>
              </a:rPr>
              <a:t>This fish is currently the most ubiquitous marine animal, occupying a quarter of the oceans</a:t>
            </a:r>
            <a:r>
              <a:rPr lang="es-ES" sz="2000" dirty="0">
                <a:solidFill>
                  <a:schemeClr val="bg1"/>
                </a:solidFill>
              </a:rPr>
              <a:t>.</a:t>
            </a:r>
          </a:p>
        </p:txBody>
      </p:sp>
      <p:sp>
        <p:nvSpPr>
          <p:cNvPr id="5" name="4 Rectángulo"/>
          <p:cNvSpPr/>
          <p:nvPr/>
        </p:nvSpPr>
        <p:spPr>
          <a:xfrm>
            <a:off x="147691" y="4096426"/>
            <a:ext cx="6236341" cy="2554545"/>
          </a:xfrm>
          <a:prstGeom prst="rect">
            <a:avLst/>
          </a:prstGeom>
        </p:spPr>
        <p:txBody>
          <a:bodyPr wrap="square">
            <a:spAutoFit/>
          </a:bodyPr>
          <a:lstStyle/>
          <a:p>
            <a:r>
              <a:rPr lang="en-US" sz="2000" dirty="0">
                <a:solidFill>
                  <a:schemeClr val="bg1"/>
                </a:solidFill>
              </a:rPr>
              <a:t>The newly discovered </a:t>
            </a:r>
            <a:r>
              <a:rPr lang="en-US" sz="2000" dirty="0" err="1">
                <a:solidFill>
                  <a:schemeClr val="bg1"/>
                </a:solidFill>
              </a:rPr>
              <a:t>Ortobalaganensis</a:t>
            </a:r>
            <a:r>
              <a:rPr lang="en-US" sz="2000" dirty="0">
                <a:solidFill>
                  <a:schemeClr val="bg1"/>
                </a:solidFill>
              </a:rPr>
              <a:t> </a:t>
            </a:r>
            <a:r>
              <a:rPr lang="en-US" sz="2000" dirty="0" err="1">
                <a:solidFill>
                  <a:schemeClr val="bg1"/>
                </a:solidFill>
              </a:rPr>
              <a:t>Plutomurus</a:t>
            </a:r>
            <a:r>
              <a:rPr lang="en-US" sz="2000" dirty="0">
                <a:solidFill>
                  <a:schemeClr val="bg1"/>
                </a:solidFill>
              </a:rPr>
              <a:t> (2012), was found at a depth of 7,188 feet and holds the title of "deepest terrestrial arthropod ever found." They found it in </a:t>
            </a:r>
            <a:r>
              <a:rPr lang="en-US" sz="2000" dirty="0" err="1">
                <a:solidFill>
                  <a:schemeClr val="bg1"/>
                </a:solidFill>
              </a:rPr>
              <a:t>Krubera-Voronja</a:t>
            </a:r>
            <a:r>
              <a:rPr lang="en-US" sz="2000" dirty="0">
                <a:solidFill>
                  <a:schemeClr val="bg1"/>
                </a:solidFill>
              </a:rPr>
              <a:t>, the deepest cave in the world. They are like flightless insects, six-limbed creatures, without pigments and without eyes. It has an external chemoreceptor sensory organ to help navigate the deepest darkness</a:t>
            </a:r>
            <a:r>
              <a:rPr lang="es-ES" sz="2000" dirty="0">
                <a:solidFill>
                  <a:schemeClr val="bg1"/>
                </a:solidFill>
              </a:rPr>
              <a:t>.</a:t>
            </a:r>
          </a:p>
        </p:txBody>
      </p:sp>
      <p:pic>
        <p:nvPicPr>
          <p:cNvPr id="4" name="Imagen 3">
            <a:extLst>
              <a:ext uri="{FF2B5EF4-FFF2-40B4-BE49-F238E27FC236}">
                <a16:creationId xmlns:a16="http://schemas.microsoft.com/office/drawing/2014/main" id="{F6E30FD6-919E-DD93-125D-18ADE3188116}"/>
              </a:ext>
            </a:extLst>
          </p:cNvPr>
          <p:cNvPicPr>
            <a:picLocks noChangeAspect="1"/>
          </p:cNvPicPr>
          <p:nvPr/>
        </p:nvPicPr>
        <p:blipFill rotWithShape="1">
          <a:blip r:embed="rId4"/>
          <a:srcRect t="12281"/>
          <a:stretch/>
        </p:blipFill>
        <p:spPr>
          <a:xfrm>
            <a:off x="6587253" y="3944549"/>
            <a:ext cx="5457056" cy="2706422"/>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56E70012-9611-7358-5416-06132A39E985}"/>
              </a:ext>
            </a:extLst>
          </p:cNvPr>
          <p:cNvPicPr>
            <a:picLocks noChangeAspect="1"/>
          </p:cNvPicPr>
          <p:nvPr/>
        </p:nvPicPr>
        <p:blipFill>
          <a:blip r:embed="rId5"/>
          <a:stretch>
            <a:fillRect/>
          </a:stretch>
        </p:blipFill>
        <p:spPr>
          <a:xfrm>
            <a:off x="89686" y="1017934"/>
            <a:ext cx="3743133" cy="280735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E8A62BB0-9683-FC98-CC2F-C965C78BAF38}"/>
              </a:ext>
            </a:extLst>
          </p:cNvPr>
          <p:cNvPicPr>
            <a:picLocks noChangeAspect="1"/>
          </p:cNvPicPr>
          <p:nvPr/>
        </p:nvPicPr>
        <p:blipFill rotWithShape="1">
          <a:blip r:embed="rId6"/>
          <a:srcRect l="56241" t="12800" r="25430" b="59600"/>
          <a:stretch/>
        </p:blipFill>
        <p:spPr>
          <a:xfrm>
            <a:off x="114699" y="97533"/>
            <a:ext cx="726876" cy="574618"/>
          </a:xfrm>
          <a:prstGeom prst="rect">
            <a:avLst/>
          </a:prstGeom>
        </p:spPr>
      </p:pic>
      <p:sp>
        <p:nvSpPr>
          <p:cNvPr id="8" name="1 CuadroTexto">
            <a:extLst>
              <a:ext uri="{FF2B5EF4-FFF2-40B4-BE49-F238E27FC236}">
                <a16:creationId xmlns:a16="http://schemas.microsoft.com/office/drawing/2014/main" id="{9A95120A-8A1D-7FF5-9B3E-B60527AD2FEA}"/>
              </a:ext>
            </a:extLst>
          </p:cNvPr>
          <p:cNvSpPr txBox="1"/>
          <p:nvPr/>
        </p:nvSpPr>
        <p:spPr>
          <a:xfrm>
            <a:off x="3978416" y="123232"/>
            <a:ext cx="2608837"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chemeClr val="bg1">
                    <a:lumMod val="85000"/>
                  </a:schemeClr>
                </a:solidFill>
              </a:rPr>
              <a:t>In </a:t>
            </a:r>
            <a:r>
              <a:rPr lang="es-ES" sz="2800" b="1" dirty="0" err="1">
                <a:solidFill>
                  <a:schemeClr val="bg1">
                    <a:lumMod val="85000"/>
                  </a:schemeClr>
                </a:solidFill>
              </a:rPr>
              <a:t>the</a:t>
            </a:r>
            <a:r>
              <a:rPr lang="es-ES" sz="2800" b="1" dirty="0">
                <a:solidFill>
                  <a:schemeClr val="bg1">
                    <a:lumMod val="85000"/>
                  </a:schemeClr>
                </a:solidFill>
              </a:rPr>
              <a:t> </a:t>
            </a:r>
            <a:r>
              <a:rPr lang="es-ES" sz="2800" b="1" dirty="0" err="1">
                <a:solidFill>
                  <a:schemeClr val="bg1">
                    <a:lumMod val="85000"/>
                  </a:schemeClr>
                </a:solidFill>
              </a:rPr>
              <a:t>dark</a:t>
            </a:r>
            <a:endParaRPr lang="es-ES" sz="2800" b="1" dirty="0">
              <a:solidFill>
                <a:schemeClr val="bg1">
                  <a:lumMod val="85000"/>
                </a:schemeClr>
              </a:solidFill>
            </a:endParaRPr>
          </a:p>
        </p:txBody>
      </p:sp>
    </p:spTree>
    <p:extLst>
      <p:ext uri="{BB962C8B-B14F-4D97-AF65-F5344CB8AC3E}">
        <p14:creationId xmlns:p14="http://schemas.microsoft.com/office/powerpoint/2010/main" val="370713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 presetClass="entr" presetSubtype="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500" fill="hold"/>
                                        <p:tgtEl>
                                          <p:spTgt spid="1028"/>
                                        </p:tgtEl>
                                        <p:attrNameLst>
                                          <p:attrName>ppt_w</p:attrName>
                                        </p:attrNameLst>
                                      </p:cBhvr>
                                      <p:tavLst>
                                        <p:tav tm="0">
                                          <p:val>
                                            <p:fltVal val="0"/>
                                          </p:val>
                                        </p:tav>
                                        <p:tav tm="100000">
                                          <p:val>
                                            <p:strVal val="#ppt_w"/>
                                          </p:val>
                                        </p:tav>
                                      </p:tavLst>
                                    </p:anim>
                                    <p:anim calcmode="lin" valueType="num">
                                      <p:cBhvr>
                                        <p:cTn id="25" dur="500" fill="hold"/>
                                        <p:tgtEl>
                                          <p:spTgt spid="1028"/>
                                        </p:tgtEl>
                                        <p:attrNameLst>
                                          <p:attrName>ppt_h</p:attrName>
                                        </p:attrNameLst>
                                      </p:cBhvr>
                                      <p:tavLst>
                                        <p:tav tm="0">
                                          <p:val>
                                            <p:fltVal val="0"/>
                                          </p:val>
                                        </p:tav>
                                        <p:tav tm="100000">
                                          <p:val>
                                            <p:strVal val="#ppt_h"/>
                                          </p:val>
                                        </p:tav>
                                      </p:tavLst>
                                    </p:anim>
                                    <p:animEffect transition="in" filter="fade">
                                      <p:cBhvr>
                                        <p:cTn id="26" dur="500"/>
                                        <p:tgtEl>
                                          <p:spTgt spid="102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9" name="8 CuadroTexto"/>
          <p:cNvSpPr txBox="1"/>
          <p:nvPr/>
        </p:nvSpPr>
        <p:spPr>
          <a:xfrm>
            <a:off x="5087888" y="4318376"/>
            <a:ext cx="6939163" cy="2246769"/>
          </a:xfrm>
          <a:prstGeom prst="rect">
            <a:avLst/>
          </a:prstGeom>
          <a:noFill/>
        </p:spPr>
        <p:txBody>
          <a:bodyPr wrap="square" rtlCol="0">
            <a:spAutoFit/>
          </a:bodyPr>
          <a:lstStyle/>
          <a:p>
            <a:r>
              <a:rPr lang="en-US" sz="2000" dirty="0"/>
              <a:t>Arctic Skuas, also called parasitic hunters, have earned a well-deserved reputation as pirate birds, stealing much of their food from terns, puffins, and other birds that carry fish and other prey to their nests and young.</a:t>
            </a:r>
          </a:p>
          <a:p>
            <a:r>
              <a:rPr lang="en-US" sz="2000" dirty="0"/>
              <a:t>The Skuas attack in mid-flight, forcing their victims to throw their catches. These filibusters often band together to overwhelm their victims, whom they pursue tirelessly</a:t>
            </a:r>
            <a:r>
              <a:rPr lang="es-ES" sz="2000" dirty="0"/>
              <a:t>.</a:t>
            </a:r>
          </a:p>
        </p:txBody>
      </p:sp>
      <p:sp>
        <p:nvSpPr>
          <p:cNvPr id="2" name="1 CuadroTexto"/>
          <p:cNvSpPr txBox="1"/>
          <p:nvPr/>
        </p:nvSpPr>
        <p:spPr>
          <a:xfrm>
            <a:off x="610648" y="97468"/>
            <a:ext cx="3109087" cy="523220"/>
          </a:xfrm>
          <a:prstGeom prst="rect">
            <a:avLst/>
          </a:prstGeom>
          <a:noFill/>
          <a:scene3d>
            <a:camera prst="orthographicFront"/>
            <a:lightRig rig="freezing" dir="t">
              <a:rot lat="0" lon="0" rev="0"/>
            </a:lightRig>
          </a:scene3d>
        </p:spPr>
        <p:txBody>
          <a:bodyPr wrap="square" rtlCol="0">
            <a:spAutoFit/>
            <a:scene3d>
              <a:camera prst="orthographicFront"/>
              <a:lightRig rig="threePt" dir="t">
                <a:rot lat="0" lon="0" rev="0"/>
              </a:lightRig>
            </a:scene3d>
            <a:sp3d extrusionH="57150" contourW="6350">
              <a:bevelT w="38100" h="38100"/>
              <a:contourClr>
                <a:schemeClr val="accent1">
                  <a:lumMod val="50000"/>
                </a:schemeClr>
              </a:contourClr>
            </a:sp3d>
          </a:bodyPr>
          <a:lstStyle/>
          <a:p>
            <a:r>
              <a:rPr lang="es-ES" sz="2800" b="1" dirty="0" err="1">
                <a:ln>
                  <a:solidFill>
                    <a:schemeClr val="bg1">
                      <a:lumMod val="50000"/>
                    </a:schemeClr>
                  </a:solidFill>
                </a:ln>
                <a:solidFill>
                  <a:schemeClr val="bg1"/>
                </a:solidFill>
              </a:rPr>
              <a:t>Where</a:t>
            </a:r>
            <a:r>
              <a:rPr lang="es-ES" sz="2800" b="1" dirty="0">
                <a:ln>
                  <a:solidFill>
                    <a:schemeClr val="bg1">
                      <a:lumMod val="50000"/>
                    </a:schemeClr>
                  </a:solidFill>
                </a:ln>
                <a:solidFill>
                  <a:schemeClr val="bg1"/>
                </a:solidFill>
              </a:rPr>
              <a:t> do </a:t>
            </a:r>
            <a:r>
              <a:rPr lang="es-ES" sz="2800" b="1" dirty="0" err="1">
                <a:ln>
                  <a:solidFill>
                    <a:schemeClr val="bg1">
                      <a:lumMod val="50000"/>
                    </a:schemeClr>
                  </a:solidFill>
                </a:ln>
                <a:solidFill>
                  <a:schemeClr val="bg1"/>
                </a:solidFill>
              </a:rPr>
              <a:t>you</a:t>
            </a:r>
            <a:r>
              <a:rPr lang="es-ES" sz="2800" b="1" dirty="0">
                <a:ln>
                  <a:solidFill>
                    <a:schemeClr val="bg1">
                      <a:lumMod val="50000"/>
                    </a:schemeClr>
                  </a:solidFill>
                </a:ln>
                <a:solidFill>
                  <a:schemeClr val="bg1"/>
                </a:solidFill>
              </a:rPr>
              <a:t> </a:t>
            </a:r>
            <a:r>
              <a:rPr lang="es-ES" sz="2800" b="1" dirty="0" err="1">
                <a:ln>
                  <a:solidFill>
                    <a:schemeClr val="bg1">
                      <a:lumMod val="50000"/>
                    </a:schemeClr>
                  </a:solidFill>
                </a:ln>
                <a:solidFill>
                  <a:schemeClr val="bg1"/>
                </a:solidFill>
              </a:rPr>
              <a:t>live</a:t>
            </a:r>
            <a:r>
              <a:rPr lang="es-ES" sz="2800" b="1" dirty="0">
                <a:ln>
                  <a:solidFill>
                    <a:schemeClr val="bg1">
                      <a:lumMod val="50000"/>
                    </a:schemeClr>
                  </a:solidFill>
                </a:ln>
                <a:solidFill>
                  <a:schemeClr val="bg1"/>
                </a:solidFill>
              </a:rPr>
              <a:t>?</a:t>
            </a: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32105" y="130939"/>
            <a:ext cx="4850930" cy="3839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51069" y="1037436"/>
            <a:ext cx="6061416" cy="1631216"/>
          </a:xfrm>
          <a:prstGeom prst="rect">
            <a:avLst/>
          </a:prstGeom>
        </p:spPr>
        <p:txBody>
          <a:bodyPr wrap="square">
            <a:spAutoFit/>
          </a:bodyPr>
          <a:lstStyle/>
          <a:p>
            <a:r>
              <a:rPr lang="en-US" sz="2000" dirty="0"/>
              <a:t>The role of Antarctic Krill is fundamental in the Antarctic ecosystem. It measures about 1" to 2"  in length and is the main source of food for many marine mammals and fish. Krill feed primarily on algae. It can grow by molting its shell and shrinking if it does not feed</a:t>
            </a:r>
            <a:r>
              <a:rPr lang="es-ES" sz="2000" dirty="0"/>
              <a:t>.</a:t>
            </a:r>
          </a:p>
        </p:txBody>
      </p:sp>
      <p:pic>
        <p:nvPicPr>
          <p:cNvPr id="307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322" y="3166381"/>
            <a:ext cx="4599481" cy="3449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Gráfico 4" descr="Iglú con relleno sólido">
            <a:extLst>
              <a:ext uri="{FF2B5EF4-FFF2-40B4-BE49-F238E27FC236}">
                <a16:creationId xmlns:a16="http://schemas.microsoft.com/office/drawing/2014/main" id="{2F72761F-FBAC-6DCF-CB02-36E2A0D195C6}"/>
              </a:ext>
            </a:extLst>
          </p:cNvPr>
          <p:cNvSpPr/>
          <p:nvPr/>
        </p:nvSpPr>
        <p:spPr>
          <a:xfrm>
            <a:off x="91490" y="177698"/>
            <a:ext cx="519158" cy="362761"/>
          </a:xfrm>
          <a:custGeom>
            <a:avLst/>
            <a:gdLst>
              <a:gd name="connsiteX0" fmla="*/ 480222 w 519158"/>
              <a:gd name="connsiteY0" fmla="*/ 323825 h 362761"/>
              <a:gd name="connsiteX1" fmla="*/ 428306 w 519158"/>
              <a:gd name="connsiteY1" fmla="*/ 323825 h 362761"/>
              <a:gd name="connsiteX2" fmla="*/ 428306 w 519158"/>
              <a:gd name="connsiteY2" fmla="*/ 271909 h 362761"/>
              <a:gd name="connsiteX3" fmla="*/ 480222 w 519158"/>
              <a:gd name="connsiteY3" fmla="*/ 271909 h 362761"/>
              <a:gd name="connsiteX4" fmla="*/ 402348 w 519158"/>
              <a:gd name="connsiteY4" fmla="*/ 323825 h 362761"/>
              <a:gd name="connsiteX5" fmla="*/ 330964 w 519158"/>
              <a:gd name="connsiteY5" fmla="*/ 323825 h 362761"/>
              <a:gd name="connsiteX6" fmla="*/ 330964 w 519158"/>
              <a:gd name="connsiteY6" fmla="*/ 291378 h 362761"/>
              <a:gd name="connsiteX7" fmla="*/ 328368 w 519158"/>
              <a:gd name="connsiteY7" fmla="*/ 271909 h 362761"/>
              <a:gd name="connsiteX8" fmla="*/ 402348 w 519158"/>
              <a:gd name="connsiteY8" fmla="*/ 271909 h 362761"/>
              <a:gd name="connsiteX9" fmla="*/ 324474 w 519158"/>
              <a:gd name="connsiteY9" fmla="*/ 245951 h 362761"/>
              <a:gd name="connsiteX10" fmla="*/ 314740 w 519158"/>
              <a:gd name="connsiteY10" fmla="*/ 245951 h 362761"/>
              <a:gd name="connsiteX11" fmla="*/ 214269 w 519158"/>
              <a:gd name="connsiteY11" fmla="*/ 236101 h 362761"/>
              <a:gd name="connsiteX12" fmla="*/ 204419 w 519158"/>
              <a:gd name="connsiteY12" fmla="*/ 245951 h 362761"/>
              <a:gd name="connsiteX13" fmla="*/ 194685 w 519158"/>
              <a:gd name="connsiteY13" fmla="*/ 245951 h 362761"/>
              <a:gd name="connsiteX14" fmla="*/ 194685 w 519158"/>
              <a:gd name="connsiteY14" fmla="*/ 194035 h 362761"/>
              <a:gd name="connsiteX15" fmla="*/ 324474 w 519158"/>
              <a:gd name="connsiteY15" fmla="*/ 194035 h 362761"/>
              <a:gd name="connsiteX16" fmla="*/ 188195 w 519158"/>
              <a:gd name="connsiteY16" fmla="*/ 291378 h 362761"/>
              <a:gd name="connsiteX17" fmla="*/ 188195 w 519158"/>
              <a:gd name="connsiteY17" fmla="*/ 323825 h 362761"/>
              <a:gd name="connsiteX18" fmla="*/ 116811 w 519158"/>
              <a:gd name="connsiteY18" fmla="*/ 323825 h 362761"/>
              <a:gd name="connsiteX19" fmla="*/ 116811 w 519158"/>
              <a:gd name="connsiteY19" fmla="*/ 271909 h 362761"/>
              <a:gd name="connsiteX20" fmla="*/ 190791 w 519158"/>
              <a:gd name="connsiteY20" fmla="*/ 271909 h 362761"/>
              <a:gd name="connsiteX21" fmla="*/ 188195 w 519158"/>
              <a:gd name="connsiteY21" fmla="*/ 291378 h 362761"/>
              <a:gd name="connsiteX22" fmla="*/ 90853 w 519158"/>
              <a:gd name="connsiteY22" fmla="*/ 323825 h 362761"/>
              <a:gd name="connsiteX23" fmla="*/ 38937 w 519158"/>
              <a:gd name="connsiteY23" fmla="*/ 323825 h 362761"/>
              <a:gd name="connsiteX24" fmla="*/ 38937 w 519158"/>
              <a:gd name="connsiteY24" fmla="*/ 271909 h 362761"/>
              <a:gd name="connsiteX25" fmla="*/ 90853 w 519158"/>
              <a:gd name="connsiteY25" fmla="*/ 271909 h 362761"/>
              <a:gd name="connsiteX26" fmla="*/ 48672 w 519158"/>
              <a:gd name="connsiteY26" fmla="*/ 194035 h 362761"/>
              <a:gd name="connsiteX27" fmla="*/ 168727 w 519158"/>
              <a:gd name="connsiteY27" fmla="*/ 194035 h 362761"/>
              <a:gd name="connsiteX28" fmla="*/ 168727 w 519158"/>
              <a:gd name="connsiteY28" fmla="*/ 245951 h 362761"/>
              <a:gd name="connsiteX29" fmla="*/ 39586 w 519158"/>
              <a:gd name="connsiteY29" fmla="*/ 245951 h 362761"/>
              <a:gd name="connsiteX30" fmla="*/ 48672 w 519158"/>
              <a:gd name="connsiteY30" fmla="*/ 194035 h 362761"/>
              <a:gd name="connsiteX31" fmla="*/ 90853 w 519158"/>
              <a:gd name="connsiteY31" fmla="*/ 116811 h 362761"/>
              <a:gd name="connsiteX32" fmla="*/ 90853 w 519158"/>
              <a:gd name="connsiteY32" fmla="*/ 168078 h 362761"/>
              <a:gd name="connsiteX33" fmla="*/ 58406 w 519158"/>
              <a:gd name="connsiteY33" fmla="*/ 168078 h 362761"/>
              <a:gd name="connsiteX34" fmla="*/ 90853 w 519158"/>
              <a:gd name="connsiteY34" fmla="*/ 116811 h 362761"/>
              <a:gd name="connsiteX35" fmla="*/ 116811 w 519158"/>
              <a:gd name="connsiteY35" fmla="*/ 116162 h 362761"/>
              <a:gd name="connsiteX36" fmla="*/ 246601 w 519158"/>
              <a:gd name="connsiteY36" fmla="*/ 116162 h 362761"/>
              <a:gd name="connsiteX37" fmla="*/ 246601 w 519158"/>
              <a:gd name="connsiteY37" fmla="*/ 168078 h 362761"/>
              <a:gd name="connsiteX38" fmla="*/ 116811 w 519158"/>
              <a:gd name="connsiteY38" fmla="*/ 168078 h 362761"/>
              <a:gd name="connsiteX39" fmla="*/ 168727 w 519158"/>
              <a:gd name="connsiteY39" fmla="*/ 57756 h 362761"/>
              <a:gd name="connsiteX40" fmla="*/ 168727 w 519158"/>
              <a:gd name="connsiteY40" fmla="*/ 90204 h 362761"/>
              <a:gd name="connsiteX41" fmla="*/ 117460 w 519158"/>
              <a:gd name="connsiteY41" fmla="*/ 90204 h 362761"/>
              <a:gd name="connsiteX42" fmla="*/ 168727 w 519158"/>
              <a:gd name="connsiteY42" fmla="*/ 57756 h 362761"/>
              <a:gd name="connsiteX43" fmla="*/ 194685 w 519158"/>
              <a:gd name="connsiteY43" fmla="*/ 48022 h 362761"/>
              <a:gd name="connsiteX44" fmla="*/ 324474 w 519158"/>
              <a:gd name="connsiteY44" fmla="*/ 48022 h 362761"/>
              <a:gd name="connsiteX45" fmla="*/ 324474 w 519158"/>
              <a:gd name="connsiteY45" fmla="*/ 90204 h 362761"/>
              <a:gd name="connsiteX46" fmla="*/ 194685 w 519158"/>
              <a:gd name="connsiteY46" fmla="*/ 90204 h 362761"/>
              <a:gd name="connsiteX47" fmla="*/ 350432 w 519158"/>
              <a:gd name="connsiteY47" fmla="*/ 57756 h 362761"/>
              <a:gd name="connsiteX48" fmla="*/ 401699 w 519158"/>
              <a:gd name="connsiteY48" fmla="*/ 90204 h 362761"/>
              <a:gd name="connsiteX49" fmla="*/ 350432 w 519158"/>
              <a:gd name="connsiteY49" fmla="*/ 90204 h 362761"/>
              <a:gd name="connsiteX50" fmla="*/ 402348 w 519158"/>
              <a:gd name="connsiteY50" fmla="*/ 168078 h 362761"/>
              <a:gd name="connsiteX51" fmla="*/ 272559 w 519158"/>
              <a:gd name="connsiteY51" fmla="*/ 168078 h 362761"/>
              <a:gd name="connsiteX52" fmla="*/ 272559 w 519158"/>
              <a:gd name="connsiteY52" fmla="*/ 116162 h 362761"/>
              <a:gd name="connsiteX53" fmla="*/ 402348 w 519158"/>
              <a:gd name="connsiteY53" fmla="*/ 116162 h 362761"/>
              <a:gd name="connsiteX54" fmla="*/ 428306 w 519158"/>
              <a:gd name="connsiteY54" fmla="*/ 116811 h 362761"/>
              <a:gd name="connsiteX55" fmla="*/ 460754 w 519158"/>
              <a:gd name="connsiteY55" fmla="*/ 168078 h 362761"/>
              <a:gd name="connsiteX56" fmla="*/ 428306 w 519158"/>
              <a:gd name="connsiteY56" fmla="*/ 168078 h 362761"/>
              <a:gd name="connsiteX57" fmla="*/ 479573 w 519158"/>
              <a:gd name="connsiteY57" fmla="*/ 245951 h 362761"/>
              <a:gd name="connsiteX58" fmla="*/ 350432 w 519158"/>
              <a:gd name="connsiteY58" fmla="*/ 245951 h 362761"/>
              <a:gd name="connsiteX59" fmla="*/ 350432 w 519158"/>
              <a:gd name="connsiteY59" fmla="*/ 194035 h 362761"/>
              <a:gd name="connsiteX60" fmla="*/ 470488 w 519158"/>
              <a:gd name="connsiteY60" fmla="*/ 194035 h 362761"/>
              <a:gd name="connsiteX61" fmla="*/ 479573 w 519158"/>
              <a:gd name="connsiteY61" fmla="*/ 245951 h 362761"/>
              <a:gd name="connsiteX62" fmla="*/ 272559 w 519158"/>
              <a:gd name="connsiteY62" fmla="*/ 0 h 362761"/>
              <a:gd name="connsiteX63" fmla="*/ 246601 w 519158"/>
              <a:gd name="connsiteY63" fmla="*/ 649 h 362761"/>
              <a:gd name="connsiteX64" fmla="*/ 1 w 519158"/>
              <a:gd name="connsiteY64" fmla="*/ 258930 h 362761"/>
              <a:gd name="connsiteX65" fmla="*/ 1 w 519158"/>
              <a:gd name="connsiteY65" fmla="*/ 362762 h 362761"/>
              <a:gd name="connsiteX66" fmla="*/ 227132 w 519158"/>
              <a:gd name="connsiteY66" fmla="*/ 362762 h 362761"/>
              <a:gd name="connsiteX67" fmla="*/ 227132 w 519158"/>
              <a:gd name="connsiteY67" fmla="*/ 291378 h 362761"/>
              <a:gd name="connsiteX68" fmla="*/ 259580 w 519158"/>
              <a:gd name="connsiteY68" fmla="*/ 258930 h 362761"/>
              <a:gd name="connsiteX69" fmla="*/ 292027 w 519158"/>
              <a:gd name="connsiteY69" fmla="*/ 291378 h 362761"/>
              <a:gd name="connsiteX70" fmla="*/ 292027 w 519158"/>
              <a:gd name="connsiteY70" fmla="*/ 362762 h 362761"/>
              <a:gd name="connsiteX71" fmla="*/ 519159 w 519158"/>
              <a:gd name="connsiteY71" fmla="*/ 362762 h 362761"/>
              <a:gd name="connsiteX72" fmla="*/ 519159 w 519158"/>
              <a:gd name="connsiteY72" fmla="*/ 258930 h 362761"/>
              <a:gd name="connsiteX73" fmla="*/ 272559 w 519158"/>
              <a:gd name="connsiteY73" fmla="*/ 0 h 36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19158" h="362761">
                <a:moveTo>
                  <a:pt x="480222" y="323825"/>
                </a:moveTo>
                <a:lnTo>
                  <a:pt x="428306" y="323825"/>
                </a:lnTo>
                <a:lnTo>
                  <a:pt x="428306" y="271909"/>
                </a:lnTo>
                <a:lnTo>
                  <a:pt x="480222" y="271909"/>
                </a:lnTo>
                <a:close/>
                <a:moveTo>
                  <a:pt x="402348" y="323825"/>
                </a:moveTo>
                <a:lnTo>
                  <a:pt x="330964" y="323825"/>
                </a:lnTo>
                <a:lnTo>
                  <a:pt x="330964" y="291378"/>
                </a:lnTo>
                <a:cubicBezTo>
                  <a:pt x="330738" y="284819"/>
                  <a:pt x="329869" y="278298"/>
                  <a:pt x="328368" y="271909"/>
                </a:cubicBezTo>
                <a:lnTo>
                  <a:pt x="402348" y="271909"/>
                </a:lnTo>
                <a:close/>
                <a:moveTo>
                  <a:pt x="324474" y="245951"/>
                </a:moveTo>
                <a:lnTo>
                  <a:pt x="314740" y="245951"/>
                </a:lnTo>
                <a:cubicBezTo>
                  <a:pt x="289716" y="215487"/>
                  <a:pt x="244734" y="211077"/>
                  <a:pt x="214269" y="236101"/>
                </a:cubicBezTo>
                <a:cubicBezTo>
                  <a:pt x="210672" y="239056"/>
                  <a:pt x="207374" y="242355"/>
                  <a:pt x="204419" y="245951"/>
                </a:cubicBezTo>
                <a:lnTo>
                  <a:pt x="194685" y="245951"/>
                </a:lnTo>
                <a:lnTo>
                  <a:pt x="194685" y="194035"/>
                </a:lnTo>
                <a:lnTo>
                  <a:pt x="324474" y="194035"/>
                </a:lnTo>
                <a:close/>
                <a:moveTo>
                  <a:pt x="188195" y="291378"/>
                </a:moveTo>
                <a:lnTo>
                  <a:pt x="188195" y="323825"/>
                </a:lnTo>
                <a:lnTo>
                  <a:pt x="116811" y="323825"/>
                </a:lnTo>
                <a:lnTo>
                  <a:pt x="116811" y="271909"/>
                </a:lnTo>
                <a:lnTo>
                  <a:pt x="190791" y="271909"/>
                </a:lnTo>
                <a:cubicBezTo>
                  <a:pt x="189290" y="278298"/>
                  <a:pt x="188421" y="284819"/>
                  <a:pt x="188195" y="291378"/>
                </a:cubicBezTo>
                <a:close/>
                <a:moveTo>
                  <a:pt x="90853" y="323825"/>
                </a:moveTo>
                <a:lnTo>
                  <a:pt x="38937" y="323825"/>
                </a:lnTo>
                <a:lnTo>
                  <a:pt x="38937" y="271909"/>
                </a:lnTo>
                <a:lnTo>
                  <a:pt x="90853" y="271909"/>
                </a:lnTo>
                <a:close/>
                <a:moveTo>
                  <a:pt x="48672" y="194035"/>
                </a:moveTo>
                <a:lnTo>
                  <a:pt x="168727" y="194035"/>
                </a:lnTo>
                <a:lnTo>
                  <a:pt x="168727" y="245951"/>
                </a:lnTo>
                <a:lnTo>
                  <a:pt x="39586" y="245951"/>
                </a:lnTo>
                <a:cubicBezTo>
                  <a:pt x="40287" y="228318"/>
                  <a:pt x="43342" y="210858"/>
                  <a:pt x="48672" y="194035"/>
                </a:cubicBezTo>
                <a:close/>
                <a:moveTo>
                  <a:pt x="90853" y="116811"/>
                </a:moveTo>
                <a:lnTo>
                  <a:pt x="90853" y="168078"/>
                </a:lnTo>
                <a:lnTo>
                  <a:pt x="58406" y="168078"/>
                </a:lnTo>
                <a:cubicBezTo>
                  <a:pt x="66815" y="149579"/>
                  <a:pt x="77733" y="132328"/>
                  <a:pt x="90853" y="116811"/>
                </a:cubicBezTo>
                <a:close/>
                <a:moveTo>
                  <a:pt x="116811" y="116162"/>
                </a:moveTo>
                <a:lnTo>
                  <a:pt x="246601" y="116162"/>
                </a:lnTo>
                <a:lnTo>
                  <a:pt x="246601" y="168078"/>
                </a:lnTo>
                <a:lnTo>
                  <a:pt x="116811" y="168078"/>
                </a:lnTo>
                <a:close/>
                <a:moveTo>
                  <a:pt x="168727" y="57756"/>
                </a:moveTo>
                <a:lnTo>
                  <a:pt x="168727" y="90204"/>
                </a:lnTo>
                <a:lnTo>
                  <a:pt x="117460" y="90204"/>
                </a:lnTo>
                <a:cubicBezTo>
                  <a:pt x="132977" y="77084"/>
                  <a:pt x="150229" y="66165"/>
                  <a:pt x="168727" y="57756"/>
                </a:cubicBezTo>
                <a:close/>
                <a:moveTo>
                  <a:pt x="194685" y="48022"/>
                </a:moveTo>
                <a:cubicBezTo>
                  <a:pt x="236974" y="35042"/>
                  <a:pt x="282185" y="35042"/>
                  <a:pt x="324474" y="48022"/>
                </a:cubicBezTo>
                <a:lnTo>
                  <a:pt x="324474" y="90204"/>
                </a:lnTo>
                <a:lnTo>
                  <a:pt x="194685" y="90204"/>
                </a:lnTo>
                <a:close/>
                <a:moveTo>
                  <a:pt x="350432" y="57756"/>
                </a:moveTo>
                <a:cubicBezTo>
                  <a:pt x="368931" y="66165"/>
                  <a:pt x="386182" y="77084"/>
                  <a:pt x="401699" y="90204"/>
                </a:cubicBezTo>
                <a:lnTo>
                  <a:pt x="350432" y="90204"/>
                </a:lnTo>
                <a:close/>
                <a:moveTo>
                  <a:pt x="402348" y="168078"/>
                </a:moveTo>
                <a:lnTo>
                  <a:pt x="272559" y="168078"/>
                </a:lnTo>
                <a:lnTo>
                  <a:pt x="272559" y="116162"/>
                </a:lnTo>
                <a:lnTo>
                  <a:pt x="402348" y="116162"/>
                </a:lnTo>
                <a:close/>
                <a:moveTo>
                  <a:pt x="428306" y="116811"/>
                </a:moveTo>
                <a:cubicBezTo>
                  <a:pt x="441426" y="132328"/>
                  <a:pt x="452344" y="149579"/>
                  <a:pt x="460754" y="168078"/>
                </a:cubicBezTo>
                <a:lnTo>
                  <a:pt x="428306" y="168078"/>
                </a:lnTo>
                <a:close/>
                <a:moveTo>
                  <a:pt x="479573" y="245951"/>
                </a:moveTo>
                <a:lnTo>
                  <a:pt x="350432" y="245951"/>
                </a:lnTo>
                <a:lnTo>
                  <a:pt x="350432" y="194035"/>
                </a:lnTo>
                <a:lnTo>
                  <a:pt x="470488" y="194035"/>
                </a:lnTo>
                <a:cubicBezTo>
                  <a:pt x="475817" y="210858"/>
                  <a:pt x="478872" y="228318"/>
                  <a:pt x="479573" y="245951"/>
                </a:cubicBezTo>
                <a:close/>
                <a:moveTo>
                  <a:pt x="272559" y="0"/>
                </a:moveTo>
                <a:lnTo>
                  <a:pt x="246601" y="649"/>
                </a:lnTo>
                <a:cubicBezTo>
                  <a:pt x="108478" y="6769"/>
                  <a:pt x="-274" y="120672"/>
                  <a:pt x="1" y="258930"/>
                </a:cubicBezTo>
                <a:lnTo>
                  <a:pt x="1" y="362762"/>
                </a:lnTo>
                <a:lnTo>
                  <a:pt x="227132" y="362762"/>
                </a:lnTo>
                <a:lnTo>
                  <a:pt x="227132" y="291378"/>
                </a:lnTo>
                <a:cubicBezTo>
                  <a:pt x="227132" y="273458"/>
                  <a:pt x="241660" y="258930"/>
                  <a:pt x="259580" y="258930"/>
                </a:cubicBezTo>
                <a:cubicBezTo>
                  <a:pt x="277500" y="258930"/>
                  <a:pt x="292027" y="273458"/>
                  <a:pt x="292027" y="291378"/>
                </a:cubicBezTo>
                <a:lnTo>
                  <a:pt x="292027" y="362762"/>
                </a:lnTo>
                <a:lnTo>
                  <a:pt x="519159" y="362762"/>
                </a:lnTo>
                <a:lnTo>
                  <a:pt x="519159" y="258930"/>
                </a:lnTo>
                <a:cubicBezTo>
                  <a:pt x="519283" y="120620"/>
                  <a:pt x="410711" y="6619"/>
                  <a:pt x="272559" y="0"/>
                </a:cubicBezTo>
                <a:close/>
              </a:path>
            </a:pathLst>
          </a:custGeom>
          <a:solidFill>
            <a:schemeClr val="bg1">
              <a:lumMod val="65000"/>
            </a:schemeClr>
          </a:solidFill>
          <a:ln w="6449" cap="flat">
            <a:noFill/>
            <a:prstDash val="solid"/>
            <a:miter/>
          </a:ln>
          <a:scene3d>
            <a:camera prst="orthographicFront"/>
            <a:lightRig rig="freezing" dir="t"/>
          </a:scene3d>
        </p:spPr>
        <p:txBody>
          <a:bodyPr rtlCol="0" anchor="ctr"/>
          <a:lstStyle/>
          <a:p>
            <a:endParaRPr lang="es-ES"/>
          </a:p>
        </p:txBody>
      </p:sp>
      <p:sp>
        <p:nvSpPr>
          <p:cNvPr id="4" name="1 CuadroTexto">
            <a:extLst>
              <a:ext uri="{FF2B5EF4-FFF2-40B4-BE49-F238E27FC236}">
                <a16:creationId xmlns:a16="http://schemas.microsoft.com/office/drawing/2014/main" id="{8ED42CA2-4F0D-E31F-EE48-39A6E5A23879}"/>
              </a:ext>
            </a:extLst>
          </p:cNvPr>
          <p:cNvSpPr txBox="1"/>
          <p:nvPr/>
        </p:nvSpPr>
        <p:spPr>
          <a:xfrm>
            <a:off x="3719734" y="97468"/>
            <a:ext cx="2327303" cy="523220"/>
          </a:xfrm>
          <a:prstGeom prst="rect">
            <a:avLst/>
          </a:prstGeom>
          <a:noFill/>
          <a:scene3d>
            <a:camera prst="orthographicFront"/>
            <a:lightRig rig="freezing" dir="t">
              <a:rot lat="0" lon="0" rev="0"/>
            </a:lightRig>
          </a:scene3d>
        </p:spPr>
        <p:txBody>
          <a:bodyPr wrap="square" rtlCol="0">
            <a:spAutoFit/>
            <a:scene3d>
              <a:camera prst="orthographicFront"/>
              <a:lightRig rig="threePt" dir="t">
                <a:rot lat="0" lon="0" rev="0"/>
              </a:lightRig>
            </a:scene3d>
            <a:sp3d extrusionH="57150" contourW="6350">
              <a:bevelT w="38100" h="38100"/>
              <a:contourClr>
                <a:schemeClr val="accent1">
                  <a:lumMod val="50000"/>
                </a:schemeClr>
              </a:contourClr>
            </a:sp3d>
          </a:bodyPr>
          <a:lstStyle/>
          <a:p>
            <a:r>
              <a:rPr lang="es-ES" sz="2800" b="1" dirty="0" err="1">
                <a:ln>
                  <a:solidFill>
                    <a:schemeClr val="bg1">
                      <a:lumMod val="50000"/>
                    </a:schemeClr>
                  </a:solidFill>
                </a:ln>
                <a:solidFill>
                  <a:schemeClr val="bg1"/>
                </a:solidFill>
              </a:rPr>
              <a:t>On</a:t>
            </a:r>
            <a:r>
              <a:rPr lang="es-ES" sz="2800" b="1" dirty="0">
                <a:ln>
                  <a:solidFill>
                    <a:schemeClr val="bg1">
                      <a:lumMod val="50000"/>
                    </a:schemeClr>
                  </a:solidFill>
                </a:ln>
                <a:solidFill>
                  <a:schemeClr val="bg1"/>
                </a:solidFill>
              </a:rPr>
              <a:t> </a:t>
            </a:r>
            <a:r>
              <a:rPr lang="es-ES" sz="2800" b="1" dirty="0" err="1">
                <a:ln>
                  <a:solidFill>
                    <a:schemeClr val="bg1">
                      <a:lumMod val="50000"/>
                    </a:schemeClr>
                  </a:solidFill>
                </a:ln>
                <a:solidFill>
                  <a:schemeClr val="bg1"/>
                </a:solidFill>
              </a:rPr>
              <a:t>the</a:t>
            </a:r>
            <a:r>
              <a:rPr lang="es-ES" sz="2800" b="1" dirty="0">
                <a:ln>
                  <a:solidFill>
                    <a:schemeClr val="bg1">
                      <a:lumMod val="50000"/>
                    </a:schemeClr>
                  </a:solidFill>
                </a:ln>
                <a:solidFill>
                  <a:schemeClr val="bg1"/>
                </a:solidFill>
              </a:rPr>
              <a:t> ice</a:t>
            </a:r>
          </a:p>
        </p:txBody>
      </p:sp>
    </p:spTree>
    <p:extLst>
      <p:ext uri="{BB962C8B-B14F-4D97-AF65-F5344CB8AC3E}">
        <p14:creationId xmlns:p14="http://schemas.microsoft.com/office/powerpoint/2010/main" val="226562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heel(1)">
                                      <p:cBhvr>
                                        <p:cTn id="19" dur="1000"/>
                                        <p:tgtEl>
                                          <p:spTgt spid="307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wheel(1)">
                                      <p:cBhvr>
                                        <p:cTn id="28" dur="2000"/>
                                        <p:tgtEl>
                                          <p:spTgt spid="3078"/>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2" name="1 CuadroTexto"/>
          <p:cNvSpPr txBox="1"/>
          <p:nvPr/>
        </p:nvSpPr>
        <p:spPr>
          <a:xfrm>
            <a:off x="946123" y="71952"/>
            <a:ext cx="3349677"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FD8603"/>
                </a:solidFill>
              </a:rPr>
              <a:t>Where</a:t>
            </a:r>
            <a:r>
              <a:rPr lang="es-ES" sz="2800" b="1" dirty="0">
                <a:solidFill>
                  <a:srgbClr val="FD8603"/>
                </a:solidFill>
              </a:rPr>
              <a:t> do </a:t>
            </a:r>
            <a:r>
              <a:rPr lang="es-ES" sz="2800" b="1" dirty="0" err="1">
                <a:solidFill>
                  <a:srgbClr val="FD8603"/>
                </a:solidFill>
              </a:rPr>
              <a:t>you</a:t>
            </a:r>
            <a:r>
              <a:rPr lang="es-ES" sz="2800" b="1" dirty="0">
                <a:solidFill>
                  <a:srgbClr val="FD8603"/>
                </a:solidFill>
              </a:rPr>
              <a:t> </a:t>
            </a:r>
            <a:r>
              <a:rPr lang="es-ES" sz="2800" b="1" dirty="0" err="1">
                <a:solidFill>
                  <a:srgbClr val="FD8603"/>
                </a:solidFill>
              </a:rPr>
              <a:t>live</a:t>
            </a:r>
            <a:r>
              <a:rPr lang="es-ES" sz="2800" b="1" dirty="0">
                <a:solidFill>
                  <a:srgbClr val="FD8603"/>
                </a:solidFill>
              </a:rPr>
              <a:t>?</a:t>
            </a:r>
          </a:p>
        </p:txBody>
      </p:sp>
      <p:sp>
        <p:nvSpPr>
          <p:cNvPr id="3" name="2 Rectángulo"/>
          <p:cNvSpPr/>
          <p:nvPr/>
        </p:nvSpPr>
        <p:spPr>
          <a:xfrm>
            <a:off x="4862603" y="654419"/>
            <a:ext cx="6984776" cy="2246769"/>
          </a:xfrm>
          <a:prstGeom prst="rect">
            <a:avLst/>
          </a:prstGeom>
        </p:spPr>
        <p:txBody>
          <a:bodyPr wrap="square">
            <a:spAutoFit/>
          </a:bodyPr>
          <a:lstStyle/>
          <a:p>
            <a:r>
              <a:rPr lang="en-US" sz="2000" dirty="0"/>
              <a:t>The Bootlace Worm is the longest animal in the world. It can measure approximately 195 feet in length. The body of the bootlace worm is limp and fragile brownish in color, with clear lines running the length of the body. It is mostly found on the British coasts; It is usually hidden under rocks and camouflaged in the middle of reefs in clean areas, with very cold waters and that are protected from sea currents</a:t>
            </a:r>
            <a:r>
              <a:rPr lang="es-ES" sz="2000" dirty="0"/>
              <a:t>. </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558" y="1032815"/>
            <a:ext cx="4409222" cy="2918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72064" y="3208964"/>
            <a:ext cx="5184576" cy="3388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08808" y="4291839"/>
            <a:ext cx="6264696" cy="2246769"/>
          </a:xfrm>
          <a:prstGeom prst="rect">
            <a:avLst/>
          </a:prstGeom>
          <a:noFill/>
        </p:spPr>
        <p:txBody>
          <a:bodyPr wrap="square" rtlCol="0">
            <a:spAutoFit/>
          </a:bodyPr>
          <a:lstStyle/>
          <a:p>
            <a:r>
              <a:rPr lang="en-US" sz="2000" dirty="0"/>
              <a:t>The giant basket star is an invertebrate that lives in the Caribbean Sea and the Gulf of Mexico. During the day it rolls up into a ball to protect itself from predators. At night, it climbs to an elevated point, extending its tightly branched arms in the shape of a bowl. It then curls around its prey and the small hooks along these weapons will prevent its prey from escaping</a:t>
            </a:r>
            <a:r>
              <a:rPr lang="es-ES" sz="2000" dirty="0"/>
              <a:t>.</a:t>
            </a:r>
          </a:p>
        </p:txBody>
      </p:sp>
      <p:pic>
        <p:nvPicPr>
          <p:cNvPr id="6" name="Imagen 5" descr="Un dibujo de una persona&#10;&#10;Descripción generada automáticamente con confianza baja">
            <a:extLst>
              <a:ext uri="{FF2B5EF4-FFF2-40B4-BE49-F238E27FC236}">
                <a16:creationId xmlns:a16="http://schemas.microsoft.com/office/drawing/2014/main" id="{B19C3F0C-3F6C-F527-C2F3-F078E4C44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38132"/>
            <a:ext cx="751922" cy="654564"/>
          </a:xfrm>
          <a:prstGeom prst="rect">
            <a:avLst/>
          </a:prstGeom>
        </p:spPr>
      </p:pic>
      <p:sp>
        <p:nvSpPr>
          <p:cNvPr id="4" name="1 CuadroTexto">
            <a:extLst>
              <a:ext uri="{FF2B5EF4-FFF2-40B4-BE49-F238E27FC236}">
                <a16:creationId xmlns:a16="http://schemas.microsoft.com/office/drawing/2014/main" id="{B59DEC8F-6FBC-F50B-834E-6316B5AC5280}"/>
              </a:ext>
            </a:extLst>
          </p:cNvPr>
          <p:cNvSpPr txBox="1"/>
          <p:nvPr/>
        </p:nvSpPr>
        <p:spPr>
          <a:xfrm>
            <a:off x="4196936" y="71952"/>
            <a:ext cx="2189165"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FD8603"/>
                </a:solidFill>
              </a:rPr>
              <a:t>On</a:t>
            </a:r>
            <a:r>
              <a:rPr lang="es-ES" sz="2800" b="1" dirty="0">
                <a:solidFill>
                  <a:srgbClr val="FD8603"/>
                </a:solidFill>
              </a:rPr>
              <a:t> </a:t>
            </a:r>
            <a:r>
              <a:rPr lang="es-ES" sz="2800" b="1" dirty="0" err="1">
                <a:solidFill>
                  <a:srgbClr val="FD8603"/>
                </a:solidFill>
              </a:rPr>
              <a:t>the</a:t>
            </a:r>
            <a:r>
              <a:rPr lang="es-ES" sz="2800" b="1" dirty="0">
                <a:solidFill>
                  <a:srgbClr val="FD8603"/>
                </a:solidFill>
              </a:rPr>
              <a:t> </a:t>
            </a:r>
            <a:r>
              <a:rPr lang="es-ES" sz="2800" b="1" dirty="0" err="1">
                <a:solidFill>
                  <a:srgbClr val="FD8603"/>
                </a:solidFill>
              </a:rPr>
              <a:t>reef</a:t>
            </a:r>
            <a:endParaRPr lang="es-ES" sz="2800" b="1" dirty="0">
              <a:solidFill>
                <a:srgbClr val="FD8603"/>
              </a:solidFill>
            </a:endParaRPr>
          </a:p>
        </p:txBody>
      </p:sp>
    </p:spTree>
    <p:extLst>
      <p:ext uri="{BB962C8B-B14F-4D97-AF65-F5344CB8AC3E}">
        <p14:creationId xmlns:p14="http://schemas.microsoft.com/office/powerpoint/2010/main" val="395243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strips(downLeft)">
                                      <p:cBhvr>
                                        <p:cTn id="19" dur="500"/>
                                        <p:tgtEl>
                                          <p:spTgt spid="205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strips(downLeft)">
                                      <p:cBhvr>
                                        <p:cTn id="28" dur="500"/>
                                        <p:tgtEl>
                                          <p:spTgt spid="2054"/>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2" name="1 CuadroTexto"/>
          <p:cNvSpPr txBox="1"/>
          <p:nvPr/>
        </p:nvSpPr>
        <p:spPr>
          <a:xfrm>
            <a:off x="1239145" y="19021"/>
            <a:ext cx="312866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425542"/>
                </a:solidFill>
              </a:rPr>
              <a:t>Where</a:t>
            </a:r>
            <a:r>
              <a:rPr lang="es-ES" sz="2800" b="1" dirty="0">
                <a:solidFill>
                  <a:srgbClr val="425542"/>
                </a:solidFill>
              </a:rPr>
              <a:t> do </a:t>
            </a:r>
            <a:r>
              <a:rPr lang="es-ES" sz="2800" b="1" dirty="0" err="1">
                <a:solidFill>
                  <a:srgbClr val="425542"/>
                </a:solidFill>
              </a:rPr>
              <a:t>you</a:t>
            </a:r>
            <a:r>
              <a:rPr lang="es-ES" sz="2800" b="1" dirty="0">
                <a:solidFill>
                  <a:srgbClr val="425542"/>
                </a:solidFill>
              </a:rPr>
              <a:t> </a:t>
            </a:r>
            <a:r>
              <a:rPr lang="es-ES" sz="2800" b="1" dirty="0" err="1">
                <a:solidFill>
                  <a:srgbClr val="425542"/>
                </a:solidFill>
              </a:rPr>
              <a:t>live</a:t>
            </a:r>
            <a:r>
              <a:rPr lang="es-ES" sz="2800" b="1" dirty="0">
                <a:solidFill>
                  <a:srgbClr val="425542"/>
                </a:solidFill>
              </a:rPr>
              <a:t>?</a:t>
            </a:r>
          </a:p>
        </p:txBody>
      </p:sp>
      <p:sp>
        <p:nvSpPr>
          <p:cNvPr id="3" name="2 Rectángulo"/>
          <p:cNvSpPr/>
          <p:nvPr/>
        </p:nvSpPr>
        <p:spPr>
          <a:xfrm>
            <a:off x="248130" y="739963"/>
            <a:ext cx="6768752" cy="1938992"/>
          </a:xfrm>
          <a:prstGeom prst="rect">
            <a:avLst/>
          </a:prstGeom>
        </p:spPr>
        <p:txBody>
          <a:bodyPr wrap="square">
            <a:spAutoFit/>
          </a:bodyPr>
          <a:lstStyle/>
          <a:p>
            <a:r>
              <a:rPr lang="en-US" sz="2000" dirty="0"/>
              <a:t>Horned vipers are so named because of the prominent scales they have over their eyes. When it hides in the sand, only its two horns are visible. Naïve bugs approach them believing that they are food, becoming easy prey for the viper. In addition to being very cunning, it is one of the most flexible snakes on the planet</a:t>
            </a:r>
            <a:r>
              <a:rPr lang="es-ES" sz="2000" dirty="0"/>
              <a:t>.  </a:t>
            </a:r>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6436" y="53417"/>
            <a:ext cx="4744720" cy="3048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9301" y="2791125"/>
            <a:ext cx="4733783" cy="3785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5443883" y="3642671"/>
            <a:ext cx="6518816" cy="2862322"/>
          </a:xfrm>
          <a:prstGeom prst="rect">
            <a:avLst/>
          </a:prstGeom>
        </p:spPr>
        <p:txBody>
          <a:bodyPr wrap="square">
            <a:spAutoFit/>
          </a:bodyPr>
          <a:lstStyle/>
          <a:p>
            <a:r>
              <a:rPr lang="en-US" sz="2000" dirty="0"/>
              <a:t>The Australian water retention frog, in dry periods, as surface waters disappear, bury itself in the ground in a waterproof cocoon chamber, lined with shedding skin. Water is stored in the bladder or in pockets under the skin, and the frog can reduce its metabolic rate and remain in this chamber for years during dry periods. This process is called estivation. Water can make up to sixty percent of the frog's weight. A slight pressure causes the frog to release this water, which is drinkable, without damaging it</a:t>
            </a:r>
            <a:r>
              <a:rPr lang="es-ES" sz="2000" dirty="0"/>
              <a:t>. </a:t>
            </a:r>
          </a:p>
        </p:txBody>
      </p:sp>
      <p:pic>
        <p:nvPicPr>
          <p:cNvPr id="6" name="Imagen 5" descr="Imagen en blanco y negro de pan&#10;&#10;Descripción generada automáticamente con confianza media">
            <a:extLst>
              <a:ext uri="{FF2B5EF4-FFF2-40B4-BE49-F238E27FC236}">
                <a16:creationId xmlns:a16="http://schemas.microsoft.com/office/drawing/2014/main" id="{7904CD24-FF9A-BF13-ACBE-1E26D2779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417"/>
            <a:ext cx="1296854" cy="630461"/>
          </a:xfrm>
          <a:prstGeom prst="rect">
            <a:avLst/>
          </a:prstGeom>
          <a:effectLst>
            <a:softEdge rad="31750"/>
          </a:effectLst>
        </p:spPr>
      </p:pic>
      <p:sp>
        <p:nvSpPr>
          <p:cNvPr id="4" name="1 CuadroTexto">
            <a:extLst>
              <a:ext uri="{FF2B5EF4-FFF2-40B4-BE49-F238E27FC236}">
                <a16:creationId xmlns:a16="http://schemas.microsoft.com/office/drawing/2014/main" id="{D8A9304A-2430-EEA3-6B7E-5DC35958DA87}"/>
              </a:ext>
            </a:extLst>
          </p:cNvPr>
          <p:cNvSpPr txBox="1"/>
          <p:nvPr/>
        </p:nvSpPr>
        <p:spPr>
          <a:xfrm>
            <a:off x="4350379" y="19021"/>
            <a:ext cx="2420004"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425542"/>
                </a:solidFill>
              </a:rPr>
              <a:t>In </a:t>
            </a:r>
            <a:r>
              <a:rPr lang="es-ES" sz="2800" b="1" dirty="0" err="1">
                <a:solidFill>
                  <a:srgbClr val="425542"/>
                </a:solidFill>
              </a:rPr>
              <a:t>the</a:t>
            </a:r>
            <a:r>
              <a:rPr lang="es-ES" sz="2800" b="1" dirty="0">
                <a:solidFill>
                  <a:srgbClr val="425542"/>
                </a:solidFill>
              </a:rPr>
              <a:t> </a:t>
            </a:r>
            <a:r>
              <a:rPr lang="es-ES" sz="2800" b="1" dirty="0" err="1">
                <a:solidFill>
                  <a:srgbClr val="425542"/>
                </a:solidFill>
              </a:rPr>
              <a:t>sand</a:t>
            </a:r>
            <a:endParaRPr lang="es-ES" sz="2800" b="1" dirty="0">
              <a:solidFill>
                <a:srgbClr val="425542"/>
              </a:solidFill>
            </a:endParaRPr>
          </a:p>
        </p:txBody>
      </p:sp>
    </p:spTree>
    <p:extLst>
      <p:ext uri="{BB962C8B-B14F-4D97-AF65-F5344CB8AC3E}">
        <p14:creationId xmlns:p14="http://schemas.microsoft.com/office/powerpoint/2010/main" val="260524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6"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randombar(horizontal)">
                                      <p:cBhvr>
                                        <p:cTn id="19" dur="500"/>
                                        <p:tgtEl>
                                          <p:spTgt spid="409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randombar(horizontal)">
                                      <p:cBhvr>
                                        <p:cTn id="28" dur="500"/>
                                        <p:tgtEl>
                                          <p:spTgt spid="4100"/>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771533" y="88469"/>
            <a:ext cx="3236235"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655363"/>
                </a:solidFill>
              </a:rPr>
              <a:t>Where</a:t>
            </a:r>
            <a:r>
              <a:rPr lang="es-ES" sz="2800" b="1" dirty="0">
                <a:solidFill>
                  <a:srgbClr val="655363"/>
                </a:solidFill>
              </a:rPr>
              <a:t> do </a:t>
            </a:r>
            <a:r>
              <a:rPr lang="es-ES" sz="2800" b="1" dirty="0" err="1">
                <a:solidFill>
                  <a:srgbClr val="655363"/>
                </a:solidFill>
              </a:rPr>
              <a:t>you</a:t>
            </a:r>
            <a:r>
              <a:rPr lang="es-ES" sz="2800" b="1" dirty="0">
                <a:solidFill>
                  <a:srgbClr val="655363"/>
                </a:solidFill>
              </a:rPr>
              <a:t> </a:t>
            </a:r>
            <a:r>
              <a:rPr lang="es-ES" sz="2800" b="1" dirty="0" err="1">
                <a:solidFill>
                  <a:srgbClr val="655363"/>
                </a:solidFill>
              </a:rPr>
              <a:t>live</a:t>
            </a:r>
            <a:r>
              <a:rPr lang="es-ES" sz="2800" b="1" dirty="0">
                <a:solidFill>
                  <a:srgbClr val="655363"/>
                </a:solidFill>
              </a:rPr>
              <a:t>?</a:t>
            </a:r>
          </a:p>
        </p:txBody>
      </p:sp>
      <p:sp>
        <p:nvSpPr>
          <p:cNvPr id="3" name="2 Rectángulo"/>
          <p:cNvSpPr/>
          <p:nvPr/>
        </p:nvSpPr>
        <p:spPr>
          <a:xfrm>
            <a:off x="119336" y="885106"/>
            <a:ext cx="7030410" cy="2246769"/>
          </a:xfrm>
          <a:prstGeom prst="rect">
            <a:avLst/>
          </a:prstGeom>
        </p:spPr>
        <p:txBody>
          <a:bodyPr wrap="square">
            <a:spAutoFit/>
          </a:bodyPr>
          <a:lstStyle/>
          <a:p>
            <a:r>
              <a:rPr lang="en-US" sz="2000" dirty="0"/>
              <a:t>All spiders are generally solitary and predatory of small animals. They have venomous glands in the chelicerae, with which they paralyze their prey</a:t>
            </a:r>
            <a:r>
              <a:rPr lang="es-ES" sz="2000" dirty="0"/>
              <a:t>.</a:t>
            </a:r>
          </a:p>
          <a:p>
            <a:r>
              <a:rPr lang="en-US" sz="2000" dirty="0"/>
              <a:t>Spiders produce silk, called spider web or web, which they use to weave hunting webs, nests, protections for their eggs, or even to transport themselves through the air as a paraglider. To date, more than 40,000 species of spiders have been described</a:t>
            </a:r>
            <a:r>
              <a:rPr lang="es-ES" sz="2000" dirty="0"/>
              <a:t>. </a:t>
            </a:r>
          </a:p>
        </p:txBody>
      </p:sp>
      <p:pic>
        <p:nvPicPr>
          <p:cNvPr id="5122" name="Picture 2" descr="J:\________Curiosidades de los animales\512px-Spiders_Diversit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7344" y="10454"/>
            <a:ext cx="487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4299" y="3155489"/>
            <a:ext cx="4675447" cy="3531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a:extLst>
              <a:ext uri="{FF2B5EF4-FFF2-40B4-BE49-F238E27FC236}">
                <a16:creationId xmlns:a16="http://schemas.microsoft.com/office/drawing/2014/main" id="{D1236B7E-66BF-E3A7-6DD4-CA17A5C67E6D}"/>
              </a:ext>
            </a:extLst>
          </p:cNvPr>
          <p:cNvPicPr>
            <a:picLocks noChangeAspect="1"/>
          </p:cNvPicPr>
          <p:nvPr/>
        </p:nvPicPr>
        <p:blipFill>
          <a:blip r:embed="rId5"/>
          <a:stretch>
            <a:fillRect/>
          </a:stretch>
        </p:blipFill>
        <p:spPr>
          <a:xfrm rot="5400000">
            <a:off x="-562244" y="3967594"/>
            <a:ext cx="3444975" cy="1937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Gráfico 5" descr="Telaraña con relleno sólido">
            <a:extLst>
              <a:ext uri="{FF2B5EF4-FFF2-40B4-BE49-F238E27FC236}">
                <a16:creationId xmlns:a16="http://schemas.microsoft.com/office/drawing/2014/main" id="{0F5E6154-E4E9-EF55-7838-6999C7ED1E87}"/>
              </a:ext>
            </a:extLst>
          </p:cNvPr>
          <p:cNvSpPr/>
          <p:nvPr/>
        </p:nvSpPr>
        <p:spPr>
          <a:xfrm>
            <a:off x="146375" y="32988"/>
            <a:ext cx="613273" cy="613273"/>
          </a:xfrm>
          <a:custGeom>
            <a:avLst/>
            <a:gdLst>
              <a:gd name="connsiteX0" fmla="*/ 602820 w 613273"/>
              <a:gd name="connsiteY0" fmla="*/ 296183 h 613273"/>
              <a:gd name="connsiteX1" fmla="*/ 535221 w 613273"/>
              <a:gd name="connsiteY1" fmla="*/ 296183 h 613273"/>
              <a:gd name="connsiteX2" fmla="*/ 484068 w 613273"/>
              <a:gd name="connsiteY2" fmla="*/ 231929 h 613273"/>
              <a:gd name="connsiteX3" fmla="*/ 473545 w 613273"/>
              <a:gd name="connsiteY3" fmla="*/ 157779 h 613273"/>
              <a:gd name="connsiteX4" fmla="*/ 525882 w 613273"/>
              <a:gd name="connsiteY4" fmla="*/ 105372 h 613273"/>
              <a:gd name="connsiteX5" fmla="*/ 525972 w 613273"/>
              <a:gd name="connsiteY5" fmla="*/ 90687 h 613273"/>
              <a:gd name="connsiteX6" fmla="*/ 525882 w 613273"/>
              <a:gd name="connsiteY6" fmla="*/ 90597 h 613273"/>
              <a:gd name="connsiteX7" fmla="*/ 511108 w 613273"/>
              <a:gd name="connsiteY7" fmla="*/ 90597 h 613273"/>
              <a:gd name="connsiteX8" fmla="*/ 463649 w 613273"/>
              <a:gd name="connsiteY8" fmla="*/ 138056 h 613273"/>
              <a:gd name="connsiteX9" fmla="*/ 460931 w 613273"/>
              <a:gd name="connsiteY9" fmla="*/ 139868 h 613273"/>
              <a:gd name="connsiteX10" fmla="*/ 378557 w 613273"/>
              <a:gd name="connsiteY10" fmla="*/ 130042 h 613273"/>
              <a:gd name="connsiteX11" fmla="*/ 317090 w 613273"/>
              <a:gd name="connsiteY11" fmla="*/ 81259 h 613273"/>
              <a:gd name="connsiteX12" fmla="*/ 317090 w 613273"/>
              <a:gd name="connsiteY12" fmla="*/ 10454 h 613273"/>
              <a:gd name="connsiteX13" fmla="*/ 306637 w 613273"/>
              <a:gd name="connsiteY13" fmla="*/ 0 h 613273"/>
              <a:gd name="connsiteX14" fmla="*/ 296183 w 613273"/>
              <a:gd name="connsiteY14" fmla="*/ 10454 h 613273"/>
              <a:gd name="connsiteX15" fmla="*/ 296183 w 613273"/>
              <a:gd name="connsiteY15" fmla="*/ 81259 h 613273"/>
              <a:gd name="connsiteX16" fmla="*/ 234786 w 613273"/>
              <a:gd name="connsiteY16" fmla="*/ 130042 h 613273"/>
              <a:gd name="connsiteX17" fmla="*/ 154782 w 613273"/>
              <a:gd name="connsiteY17" fmla="*/ 141611 h 613273"/>
              <a:gd name="connsiteX18" fmla="*/ 103838 w 613273"/>
              <a:gd name="connsiteY18" fmla="*/ 90597 h 613273"/>
              <a:gd name="connsiteX19" fmla="*/ 89064 w 613273"/>
              <a:gd name="connsiteY19" fmla="*/ 90597 h 613273"/>
              <a:gd name="connsiteX20" fmla="*/ 88974 w 613273"/>
              <a:gd name="connsiteY20" fmla="*/ 105282 h 613273"/>
              <a:gd name="connsiteX21" fmla="*/ 89064 w 613273"/>
              <a:gd name="connsiteY21" fmla="*/ 105372 h 613273"/>
              <a:gd name="connsiteX22" fmla="*/ 136314 w 613273"/>
              <a:gd name="connsiteY22" fmla="*/ 152691 h 613273"/>
              <a:gd name="connsiteX23" fmla="*/ 137708 w 613273"/>
              <a:gd name="connsiteY23" fmla="*/ 154712 h 613273"/>
              <a:gd name="connsiteX24" fmla="*/ 129275 w 613273"/>
              <a:gd name="connsiteY24" fmla="*/ 231929 h 613273"/>
              <a:gd name="connsiteX25" fmla="*/ 78123 w 613273"/>
              <a:gd name="connsiteY25" fmla="*/ 296183 h 613273"/>
              <a:gd name="connsiteX26" fmla="*/ 10454 w 613273"/>
              <a:gd name="connsiteY26" fmla="*/ 296183 h 613273"/>
              <a:gd name="connsiteX27" fmla="*/ 0 w 613273"/>
              <a:gd name="connsiteY27" fmla="*/ 306637 h 613273"/>
              <a:gd name="connsiteX28" fmla="*/ 10454 w 613273"/>
              <a:gd name="connsiteY28" fmla="*/ 317090 h 613273"/>
              <a:gd name="connsiteX29" fmla="*/ 78123 w 613273"/>
              <a:gd name="connsiteY29" fmla="*/ 317090 h 613273"/>
              <a:gd name="connsiteX30" fmla="*/ 131505 w 613273"/>
              <a:gd name="connsiteY30" fmla="*/ 384829 h 613273"/>
              <a:gd name="connsiteX31" fmla="*/ 140426 w 613273"/>
              <a:gd name="connsiteY31" fmla="*/ 461489 h 613273"/>
              <a:gd name="connsiteX32" fmla="*/ 92270 w 613273"/>
              <a:gd name="connsiteY32" fmla="*/ 509644 h 613273"/>
              <a:gd name="connsiteX33" fmla="*/ 92279 w 613273"/>
              <a:gd name="connsiteY33" fmla="*/ 524428 h 613273"/>
              <a:gd name="connsiteX34" fmla="*/ 99657 w 613273"/>
              <a:gd name="connsiteY34" fmla="*/ 527485 h 613273"/>
              <a:gd name="connsiteX35" fmla="*/ 107044 w 613273"/>
              <a:gd name="connsiteY35" fmla="*/ 524419 h 613273"/>
              <a:gd name="connsiteX36" fmla="*/ 155061 w 613273"/>
              <a:gd name="connsiteY36" fmla="*/ 476402 h 613273"/>
              <a:gd name="connsiteX37" fmla="*/ 155061 w 613273"/>
              <a:gd name="connsiteY37" fmla="*/ 476402 h 613273"/>
              <a:gd name="connsiteX38" fmla="*/ 238689 w 613273"/>
              <a:gd name="connsiteY38" fmla="*/ 485671 h 613273"/>
              <a:gd name="connsiteX39" fmla="*/ 296532 w 613273"/>
              <a:gd name="connsiteY39" fmla="*/ 532154 h 613273"/>
              <a:gd name="connsiteX40" fmla="*/ 296532 w 613273"/>
              <a:gd name="connsiteY40" fmla="*/ 602820 h 613273"/>
              <a:gd name="connsiteX41" fmla="*/ 306985 w 613273"/>
              <a:gd name="connsiteY41" fmla="*/ 613274 h 613273"/>
              <a:gd name="connsiteX42" fmla="*/ 317439 w 613273"/>
              <a:gd name="connsiteY42" fmla="*/ 602820 h 613273"/>
              <a:gd name="connsiteX43" fmla="*/ 317439 w 613273"/>
              <a:gd name="connsiteY43" fmla="*/ 532015 h 613273"/>
              <a:gd name="connsiteX44" fmla="*/ 374515 w 613273"/>
              <a:gd name="connsiteY44" fmla="*/ 486507 h 613273"/>
              <a:gd name="connsiteX45" fmla="*/ 460792 w 613273"/>
              <a:gd name="connsiteY45" fmla="*/ 476751 h 613273"/>
              <a:gd name="connsiteX46" fmla="*/ 508251 w 613273"/>
              <a:gd name="connsiteY46" fmla="*/ 524279 h 613273"/>
              <a:gd name="connsiteX47" fmla="*/ 515638 w 613273"/>
              <a:gd name="connsiteY47" fmla="*/ 527346 h 613273"/>
              <a:gd name="connsiteX48" fmla="*/ 526082 w 613273"/>
              <a:gd name="connsiteY48" fmla="*/ 516883 h 613273"/>
              <a:gd name="connsiteX49" fmla="*/ 523025 w 613273"/>
              <a:gd name="connsiteY49" fmla="*/ 509505 h 613273"/>
              <a:gd name="connsiteX50" fmla="*/ 475427 w 613273"/>
              <a:gd name="connsiteY50" fmla="*/ 461907 h 613273"/>
              <a:gd name="connsiteX51" fmla="*/ 484556 w 613273"/>
              <a:gd name="connsiteY51" fmla="*/ 381902 h 613273"/>
              <a:gd name="connsiteX52" fmla="*/ 535221 w 613273"/>
              <a:gd name="connsiteY52" fmla="*/ 317090 h 613273"/>
              <a:gd name="connsiteX53" fmla="*/ 602820 w 613273"/>
              <a:gd name="connsiteY53" fmla="*/ 317090 h 613273"/>
              <a:gd name="connsiteX54" fmla="*/ 613274 w 613273"/>
              <a:gd name="connsiteY54" fmla="*/ 306637 h 613273"/>
              <a:gd name="connsiteX55" fmla="*/ 602820 w 613273"/>
              <a:gd name="connsiteY55" fmla="*/ 296183 h 613273"/>
              <a:gd name="connsiteX56" fmla="*/ 464694 w 613273"/>
              <a:gd name="connsiteY56" fmla="*/ 239874 h 613273"/>
              <a:gd name="connsiteX57" fmla="*/ 498285 w 613273"/>
              <a:gd name="connsiteY57" fmla="*/ 296183 h 613273"/>
              <a:gd name="connsiteX58" fmla="*/ 463022 w 613273"/>
              <a:gd name="connsiteY58" fmla="*/ 296183 h 613273"/>
              <a:gd name="connsiteX59" fmla="*/ 438351 w 613273"/>
              <a:gd name="connsiteY59" fmla="*/ 248446 h 613273"/>
              <a:gd name="connsiteX60" fmla="*/ 424413 w 613273"/>
              <a:gd name="connsiteY60" fmla="*/ 206631 h 613273"/>
              <a:gd name="connsiteX61" fmla="*/ 449711 w 613273"/>
              <a:gd name="connsiteY61" fmla="*/ 181334 h 613273"/>
              <a:gd name="connsiteX62" fmla="*/ 464694 w 613273"/>
              <a:gd name="connsiteY62" fmla="*/ 239874 h 613273"/>
              <a:gd name="connsiteX63" fmla="*/ 201335 w 613273"/>
              <a:gd name="connsiteY63" fmla="*/ 349915 h 613273"/>
              <a:gd name="connsiteX64" fmla="*/ 185724 w 613273"/>
              <a:gd name="connsiteY64" fmla="*/ 317090 h 613273"/>
              <a:gd name="connsiteX65" fmla="*/ 224681 w 613273"/>
              <a:gd name="connsiteY65" fmla="*/ 317090 h 613273"/>
              <a:gd name="connsiteX66" fmla="*/ 233532 w 613273"/>
              <a:gd name="connsiteY66" fmla="*/ 337301 h 613273"/>
              <a:gd name="connsiteX67" fmla="*/ 242104 w 613273"/>
              <a:gd name="connsiteY67" fmla="*/ 359671 h 613273"/>
              <a:gd name="connsiteX68" fmla="*/ 214228 w 613273"/>
              <a:gd name="connsiteY68" fmla="*/ 387547 h 613273"/>
              <a:gd name="connsiteX69" fmla="*/ 201335 w 613273"/>
              <a:gd name="connsiteY69" fmla="*/ 349915 h 613273"/>
              <a:gd name="connsiteX70" fmla="*/ 211510 w 613273"/>
              <a:gd name="connsiteY70" fmla="*/ 227887 h 613273"/>
              <a:gd name="connsiteX71" fmla="*/ 238828 w 613273"/>
              <a:gd name="connsiteY71" fmla="*/ 255206 h 613273"/>
              <a:gd name="connsiteX72" fmla="*/ 233532 w 613273"/>
              <a:gd name="connsiteY72" fmla="*/ 269144 h 613273"/>
              <a:gd name="connsiteX73" fmla="*/ 221406 w 613273"/>
              <a:gd name="connsiteY73" fmla="*/ 296323 h 613273"/>
              <a:gd name="connsiteX74" fmla="*/ 182031 w 613273"/>
              <a:gd name="connsiteY74" fmla="*/ 296323 h 613273"/>
              <a:gd name="connsiteX75" fmla="*/ 201614 w 613273"/>
              <a:gd name="connsiteY75" fmla="*/ 256460 h 613273"/>
              <a:gd name="connsiteX76" fmla="*/ 211510 w 613273"/>
              <a:gd name="connsiteY76" fmla="*/ 227887 h 613273"/>
              <a:gd name="connsiteX77" fmla="*/ 375839 w 613273"/>
              <a:gd name="connsiteY77" fmla="*/ 296183 h 613273"/>
              <a:gd name="connsiteX78" fmla="*/ 335349 w 613273"/>
              <a:gd name="connsiteY78" fmla="*/ 296183 h 613273"/>
              <a:gd name="connsiteX79" fmla="*/ 363992 w 613273"/>
              <a:gd name="connsiteY79" fmla="*/ 267541 h 613273"/>
              <a:gd name="connsiteX80" fmla="*/ 375839 w 613273"/>
              <a:gd name="connsiteY80" fmla="*/ 296183 h 613273"/>
              <a:gd name="connsiteX81" fmla="*/ 247679 w 613273"/>
              <a:gd name="connsiteY81" fmla="*/ 317090 h 613273"/>
              <a:gd name="connsiteX82" fmla="*/ 284685 w 613273"/>
              <a:gd name="connsiteY82" fmla="*/ 317090 h 613273"/>
              <a:gd name="connsiteX83" fmla="*/ 258690 w 613273"/>
              <a:gd name="connsiteY83" fmla="*/ 343364 h 613273"/>
              <a:gd name="connsiteX84" fmla="*/ 247679 w 613273"/>
              <a:gd name="connsiteY84" fmla="*/ 317090 h 613273"/>
              <a:gd name="connsiteX85" fmla="*/ 255066 w 613273"/>
              <a:gd name="connsiteY85" fmla="*/ 271443 h 613273"/>
              <a:gd name="connsiteX86" fmla="*/ 279597 w 613273"/>
              <a:gd name="connsiteY86" fmla="*/ 296183 h 613273"/>
              <a:gd name="connsiteX87" fmla="*/ 244752 w 613273"/>
              <a:gd name="connsiteY87" fmla="*/ 296183 h 613273"/>
              <a:gd name="connsiteX88" fmla="*/ 255066 w 613273"/>
              <a:gd name="connsiteY88" fmla="*/ 271443 h 613273"/>
              <a:gd name="connsiteX89" fmla="*/ 317090 w 613273"/>
              <a:gd name="connsiteY89" fmla="*/ 240431 h 613273"/>
              <a:gd name="connsiteX90" fmla="*/ 348521 w 613273"/>
              <a:gd name="connsiteY90" fmla="*/ 253394 h 613273"/>
              <a:gd name="connsiteX91" fmla="*/ 317090 w 613273"/>
              <a:gd name="connsiteY91" fmla="*/ 284824 h 613273"/>
              <a:gd name="connsiteX92" fmla="*/ 296183 w 613273"/>
              <a:gd name="connsiteY92" fmla="*/ 283221 h 613273"/>
              <a:gd name="connsiteX93" fmla="*/ 267819 w 613273"/>
              <a:gd name="connsiteY93" fmla="*/ 254369 h 613273"/>
              <a:gd name="connsiteX94" fmla="*/ 296183 w 613273"/>
              <a:gd name="connsiteY94" fmla="*/ 242940 h 613273"/>
              <a:gd name="connsiteX95" fmla="*/ 296183 w 613273"/>
              <a:gd name="connsiteY95" fmla="*/ 335280 h 613273"/>
              <a:gd name="connsiteX96" fmla="*/ 296183 w 613273"/>
              <a:gd name="connsiteY96" fmla="*/ 363156 h 613273"/>
              <a:gd name="connsiteX97" fmla="*/ 276322 w 613273"/>
              <a:gd name="connsiteY97" fmla="*/ 354932 h 613273"/>
              <a:gd name="connsiteX98" fmla="*/ 317090 w 613273"/>
              <a:gd name="connsiteY98" fmla="*/ 333677 h 613273"/>
              <a:gd name="connsiteX99" fmla="*/ 340088 w 613273"/>
              <a:gd name="connsiteY99" fmla="*/ 356605 h 613273"/>
              <a:gd name="connsiteX100" fmla="*/ 317090 w 613273"/>
              <a:gd name="connsiteY100" fmla="*/ 366431 h 613273"/>
              <a:gd name="connsiteX101" fmla="*/ 360438 w 613273"/>
              <a:gd name="connsiteY101" fmla="*/ 347615 h 613273"/>
              <a:gd name="connsiteX102" fmla="*/ 330332 w 613273"/>
              <a:gd name="connsiteY102" fmla="*/ 317090 h 613273"/>
              <a:gd name="connsiteX103" fmla="*/ 372634 w 613273"/>
              <a:gd name="connsiteY103" fmla="*/ 317090 h 613273"/>
              <a:gd name="connsiteX104" fmla="*/ 360438 w 613273"/>
              <a:gd name="connsiteY104" fmla="*/ 347266 h 613273"/>
              <a:gd name="connsiteX105" fmla="*/ 364759 w 613273"/>
              <a:gd name="connsiteY105" fmla="*/ 237365 h 613273"/>
              <a:gd name="connsiteX106" fmla="*/ 317090 w 613273"/>
              <a:gd name="connsiteY106" fmla="*/ 217643 h 613273"/>
              <a:gd name="connsiteX107" fmla="*/ 317090 w 613273"/>
              <a:gd name="connsiteY107" fmla="*/ 177083 h 613273"/>
              <a:gd name="connsiteX108" fmla="*/ 325802 w 613273"/>
              <a:gd name="connsiteY108" fmla="*/ 182031 h 613273"/>
              <a:gd name="connsiteX109" fmla="*/ 393122 w 613273"/>
              <a:gd name="connsiteY109" fmla="*/ 208652 h 613273"/>
              <a:gd name="connsiteX110" fmla="*/ 296183 w 613273"/>
              <a:gd name="connsiteY110" fmla="*/ 220709 h 613273"/>
              <a:gd name="connsiteX111" fmla="*/ 251721 w 613273"/>
              <a:gd name="connsiteY111" fmla="*/ 238271 h 613273"/>
              <a:gd name="connsiteX112" fmla="*/ 223148 w 613273"/>
              <a:gd name="connsiteY112" fmla="*/ 209698 h 613273"/>
              <a:gd name="connsiteX113" fmla="*/ 296392 w 613273"/>
              <a:gd name="connsiteY113" fmla="*/ 180846 h 613273"/>
              <a:gd name="connsiteX114" fmla="*/ 260223 w 613273"/>
              <a:gd name="connsiteY114" fmla="*/ 371100 h 613273"/>
              <a:gd name="connsiteX115" fmla="*/ 296183 w 613273"/>
              <a:gd name="connsiteY115" fmla="*/ 385875 h 613273"/>
              <a:gd name="connsiteX116" fmla="*/ 296183 w 613273"/>
              <a:gd name="connsiteY116" fmla="*/ 425389 h 613273"/>
              <a:gd name="connsiteX117" fmla="*/ 232138 w 613273"/>
              <a:gd name="connsiteY117" fmla="*/ 399116 h 613273"/>
              <a:gd name="connsiteX118" fmla="*/ 317090 w 613273"/>
              <a:gd name="connsiteY118" fmla="*/ 389150 h 613273"/>
              <a:gd name="connsiteX119" fmla="*/ 356187 w 613273"/>
              <a:gd name="connsiteY119" fmla="*/ 372494 h 613273"/>
              <a:gd name="connsiteX120" fmla="*/ 384063 w 613273"/>
              <a:gd name="connsiteY120" fmla="*/ 400370 h 613273"/>
              <a:gd name="connsiteX121" fmla="*/ 317090 w 613273"/>
              <a:gd name="connsiteY121" fmla="*/ 429292 h 613273"/>
              <a:gd name="connsiteX122" fmla="*/ 405040 w 613273"/>
              <a:gd name="connsiteY122" fmla="*/ 391798 h 613273"/>
              <a:gd name="connsiteX123" fmla="*/ 376536 w 613273"/>
              <a:gd name="connsiteY123" fmla="*/ 363225 h 613273"/>
              <a:gd name="connsiteX124" fmla="*/ 377860 w 613273"/>
              <a:gd name="connsiteY124" fmla="*/ 360647 h 613273"/>
              <a:gd name="connsiteX125" fmla="*/ 386850 w 613273"/>
              <a:gd name="connsiteY125" fmla="*/ 337231 h 613273"/>
              <a:gd name="connsiteX126" fmla="*/ 395701 w 613273"/>
              <a:gd name="connsiteY126" fmla="*/ 317090 h 613273"/>
              <a:gd name="connsiteX127" fmla="*/ 434658 w 613273"/>
              <a:gd name="connsiteY127" fmla="*/ 317090 h 613273"/>
              <a:gd name="connsiteX128" fmla="*/ 418978 w 613273"/>
              <a:gd name="connsiteY128" fmla="*/ 349915 h 613273"/>
              <a:gd name="connsiteX129" fmla="*/ 405040 w 613273"/>
              <a:gd name="connsiteY129" fmla="*/ 391798 h 613273"/>
              <a:gd name="connsiteX130" fmla="*/ 398907 w 613273"/>
              <a:gd name="connsiteY130" fmla="*/ 296183 h 613273"/>
              <a:gd name="connsiteX131" fmla="*/ 386781 w 613273"/>
              <a:gd name="connsiteY131" fmla="*/ 269004 h 613273"/>
              <a:gd name="connsiteX132" fmla="*/ 379812 w 613273"/>
              <a:gd name="connsiteY132" fmla="*/ 251373 h 613273"/>
              <a:gd name="connsiteX133" fmla="*/ 407688 w 613273"/>
              <a:gd name="connsiteY133" fmla="*/ 223497 h 613273"/>
              <a:gd name="connsiteX134" fmla="*/ 418978 w 613273"/>
              <a:gd name="connsiteY134" fmla="*/ 256321 h 613273"/>
              <a:gd name="connsiteX135" fmla="*/ 438491 w 613273"/>
              <a:gd name="connsiteY135" fmla="*/ 296183 h 613273"/>
              <a:gd name="connsiteX136" fmla="*/ 370194 w 613273"/>
              <a:gd name="connsiteY136" fmla="*/ 149346 h 613273"/>
              <a:gd name="connsiteX137" fmla="*/ 435703 w 613273"/>
              <a:gd name="connsiteY137" fmla="*/ 165793 h 613273"/>
              <a:gd name="connsiteX138" fmla="*/ 410197 w 613273"/>
              <a:gd name="connsiteY138" fmla="*/ 191648 h 613273"/>
              <a:gd name="connsiteX139" fmla="*/ 335349 w 613273"/>
              <a:gd name="connsiteY139" fmla="*/ 163772 h 613273"/>
              <a:gd name="connsiteX140" fmla="*/ 316881 w 613273"/>
              <a:gd name="connsiteY140" fmla="*/ 153179 h 613273"/>
              <a:gd name="connsiteX141" fmla="*/ 316881 w 613273"/>
              <a:gd name="connsiteY141" fmla="*/ 117428 h 613273"/>
              <a:gd name="connsiteX142" fmla="*/ 370194 w 613273"/>
              <a:gd name="connsiteY142" fmla="*/ 149346 h 613273"/>
              <a:gd name="connsiteX143" fmla="*/ 242592 w 613273"/>
              <a:gd name="connsiteY143" fmla="*/ 149346 h 613273"/>
              <a:gd name="connsiteX144" fmla="*/ 295905 w 613273"/>
              <a:gd name="connsiteY144" fmla="*/ 117428 h 613273"/>
              <a:gd name="connsiteX145" fmla="*/ 295905 w 613273"/>
              <a:gd name="connsiteY145" fmla="*/ 156803 h 613273"/>
              <a:gd name="connsiteX146" fmla="*/ 205307 w 613273"/>
              <a:gd name="connsiteY146" fmla="*/ 192345 h 613273"/>
              <a:gd name="connsiteX147" fmla="*/ 178616 w 613273"/>
              <a:gd name="connsiteY147" fmla="*/ 165654 h 613273"/>
              <a:gd name="connsiteX148" fmla="*/ 242870 w 613273"/>
              <a:gd name="connsiteY148" fmla="*/ 149346 h 613273"/>
              <a:gd name="connsiteX149" fmla="*/ 148370 w 613273"/>
              <a:gd name="connsiteY149" fmla="*/ 239943 h 613273"/>
              <a:gd name="connsiteX150" fmla="*/ 163214 w 613273"/>
              <a:gd name="connsiteY150" fmla="*/ 179940 h 613273"/>
              <a:gd name="connsiteX151" fmla="*/ 194366 w 613273"/>
              <a:gd name="connsiteY151" fmla="*/ 211092 h 613273"/>
              <a:gd name="connsiteX152" fmla="*/ 182031 w 613273"/>
              <a:gd name="connsiteY152" fmla="*/ 248446 h 613273"/>
              <a:gd name="connsiteX153" fmla="*/ 157291 w 613273"/>
              <a:gd name="connsiteY153" fmla="*/ 296183 h 613273"/>
              <a:gd name="connsiteX154" fmla="*/ 115059 w 613273"/>
              <a:gd name="connsiteY154" fmla="*/ 296183 h 613273"/>
              <a:gd name="connsiteX155" fmla="*/ 148649 w 613273"/>
              <a:gd name="connsiteY155" fmla="*/ 239874 h 613273"/>
              <a:gd name="connsiteX156" fmla="*/ 150601 w 613273"/>
              <a:gd name="connsiteY156" fmla="*/ 376954 h 613273"/>
              <a:gd name="connsiteX157" fmla="*/ 114849 w 613273"/>
              <a:gd name="connsiteY157" fmla="*/ 317090 h 613273"/>
              <a:gd name="connsiteX158" fmla="*/ 161612 w 613273"/>
              <a:gd name="connsiteY158" fmla="*/ 317090 h 613273"/>
              <a:gd name="connsiteX159" fmla="*/ 182031 w 613273"/>
              <a:gd name="connsiteY159" fmla="*/ 357859 h 613273"/>
              <a:gd name="connsiteX160" fmla="*/ 197084 w 613273"/>
              <a:gd name="connsiteY160" fmla="*/ 404761 h 613273"/>
              <a:gd name="connsiteX161" fmla="*/ 166002 w 613273"/>
              <a:gd name="connsiteY161" fmla="*/ 435564 h 613273"/>
              <a:gd name="connsiteX162" fmla="*/ 150879 w 613273"/>
              <a:gd name="connsiteY162" fmla="*/ 376885 h 613273"/>
              <a:gd name="connsiteX163" fmla="*/ 246425 w 613273"/>
              <a:gd name="connsiteY163" fmla="*/ 466228 h 613273"/>
              <a:gd name="connsiteX164" fmla="*/ 181195 w 613273"/>
              <a:gd name="connsiteY164" fmla="*/ 450059 h 613273"/>
              <a:gd name="connsiteX165" fmla="*/ 215134 w 613273"/>
              <a:gd name="connsiteY165" fmla="*/ 416120 h 613273"/>
              <a:gd name="connsiteX166" fmla="*/ 296183 w 613273"/>
              <a:gd name="connsiteY166" fmla="*/ 449502 h 613273"/>
              <a:gd name="connsiteX167" fmla="*/ 296183 w 613273"/>
              <a:gd name="connsiteY167" fmla="*/ 495706 h 613273"/>
              <a:gd name="connsiteX168" fmla="*/ 246425 w 613273"/>
              <a:gd name="connsiteY168" fmla="*/ 466228 h 613273"/>
              <a:gd name="connsiteX169" fmla="*/ 366083 w 613273"/>
              <a:gd name="connsiteY169" fmla="*/ 467203 h 613273"/>
              <a:gd name="connsiteX170" fmla="*/ 317300 w 613273"/>
              <a:gd name="connsiteY170" fmla="*/ 496055 h 613273"/>
              <a:gd name="connsiteX171" fmla="*/ 317300 w 613273"/>
              <a:gd name="connsiteY171" fmla="*/ 453683 h 613273"/>
              <a:gd name="connsiteX172" fmla="*/ 400928 w 613273"/>
              <a:gd name="connsiteY172" fmla="*/ 417235 h 613273"/>
              <a:gd name="connsiteX173" fmla="*/ 434240 w 613273"/>
              <a:gd name="connsiteY173" fmla="*/ 450478 h 613273"/>
              <a:gd name="connsiteX174" fmla="*/ 366083 w 613273"/>
              <a:gd name="connsiteY174" fmla="*/ 467203 h 613273"/>
              <a:gd name="connsiteX175" fmla="*/ 464903 w 613273"/>
              <a:gd name="connsiteY175" fmla="*/ 374027 h 613273"/>
              <a:gd name="connsiteX176" fmla="*/ 449362 w 613273"/>
              <a:gd name="connsiteY176" fmla="*/ 436121 h 613273"/>
              <a:gd name="connsiteX177" fmla="*/ 421905 w 613273"/>
              <a:gd name="connsiteY177" fmla="*/ 408733 h 613273"/>
              <a:gd name="connsiteX178" fmla="*/ 423020 w 613273"/>
              <a:gd name="connsiteY178" fmla="*/ 405806 h 613273"/>
              <a:gd name="connsiteX179" fmla="*/ 438351 w 613273"/>
              <a:gd name="connsiteY179" fmla="*/ 357859 h 613273"/>
              <a:gd name="connsiteX180" fmla="*/ 458701 w 613273"/>
              <a:gd name="connsiteY180" fmla="*/ 317090 h 613273"/>
              <a:gd name="connsiteX181" fmla="*/ 498703 w 613273"/>
              <a:gd name="connsiteY181" fmla="*/ 317090 h 613273"/>
              <a:gd name="connsiteX182" fmla="*/ 464903 w 613273"/>
              <a:gd name="connsiteY182" fmla="*/ 374027 h 61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13273" h="613273">
                <a:moveTo>
                  <a:pt x="602820" y="296183"/>
                </a:moveTo>
                <a:lnTo>
                  <a:pt x="535221" y="296183"/>
                </a:lnTo>
                <a:cubicBezTo>
                  <a:pt x="523025" y="296183"/>
                  <a:pt x="500376" y="272140"/>
                  <a:pt x="484068" y="231929"/>
                </a:cubicBezTo>
                <a:cubicBezTo>
                  <a:pt x="469433" y="196317"/>
                  <a:pt x="467830" y="168720"/>
                  <a:pt x="473545" y="157779"/>
                </a:cubicBezTo>
                <a:lnTo>
                  <a:pt x="525882" y="105372"/>
                </a:lnTo>
                <a:cubicBezTo>
                  <a:pt x="529962" y="101341"/>
                  <a:pt x="530002" y="94767"/>
                  <a:pt x="525972" y="90687"/>
                </a:cubicBezTo>
                <a:cubicBezTo>
                  <a:pt x="525942" y="90657"/>
                  <a:pt x="525912" y="90627"/>
                  <a:pt x="525882" y="90597"/>
                </a:cubicBezTo>
                <a:cubicBezTo>
                  <a:pt x="521785" y="86559"/>
                  <a:pt x="515205" y="86559"/>
                  <a:pt x="511108" y="90597"/>
                </a:cubicBezTo>
                <a:lnTo>
                  <a:pt x="463649" y="138056"/>
                </a:lnTo>
                <a:cubicBezTo>
                  <a:pt x="462657" y="138520"/>
                  <a:pt x="461741" y="139131"/>
                  <a:pt x="460931" y="139868"/>
                </a:cubicBezTo>
                <a:cubicBezTo>
                  <a:pt x="452289" y="148370"/>
                  <a:pt x="419117" y="146837"/>
                  <a:pt x="378557" y="130042"/>
                </a:cubicBezTo>
                <a:cubicBezTo>
                  <a:pt x="337998" y="113247"/>
                  <a:pt x="317090" y="92479"/>
                  <a:pt x="317090" y="81259"/>
                </a:cubicBezTo>
                <a:lnTo>
                  <a:pt x="317090" y="10454"/>
                </a:lnTo>
                <a:cubicBezTo>
                  <a:pt x="317090" y="4680"/>
                  <a:pt x="312410" y="0"/>
                  <a:pt x="306637" y="0"/>
                </a:cubicBezTo>
                <a:cubicBezTo>
                  <a:pt x="300864" y="0"/>
                  <a:pt x="296183" y="4680"/>
                  <a:pt x="296183" y="10454"/>
                </a:cubicBezTo>
                <a:lnTo>
                  <a:pt x="296183" y="81259"/>
                </a:lnTo>
                <a:cubicBezTo>
                  <a:pt x="296183" y="92479"/>
                  <a:pt x="274719" y="113386"/>
                  <a:pt x="234786" y="130042"/>
                </a:cubicBezTo>
                <a:cubicBezTo>
                  <a:pt x="197293" y="145792"/>
                  <a:pt x="166141" y="148092"/>
                  <a:pt x="154782" y="141611"/>
                </a:cubicBezTo>
                <a:lnTo>
                  <a:pt x="103838" y="90597"/>
                </a:lnTo>
                <a:cubicBezTo>
                  <a:pt x="99741" y="86559"/>
                  <a:pt x="93161" y="86559"/>
                  <a:pt x="89064" y="90597"/>
                </a:cubicBezTo>
                <a:cubicBezTo>
                  <a:pt x="84984" y="94627"/>
                  <a:pt x="84944" y="101202"/>
                  <a:pt x="88974" y="105282"/>
                </a:cubicBezTo>
                <a:cubicBezTo>
                  <a:pt x="89004" y="105312"/>
                  <a:pt x="89034" y="105342"/>
                  <a:pt x="89064" y="105372"/>
                </a:cubicBezTo>
                <a:lnTo>
                  <a:pt x="136314" y="152691"/>
                </a:lnTo>
                <a:cubicBezTo>
                  <a:pt x="136672" y="153433"/>
                  <a:pt x="137142" y="154114"/>
                  <a:pt x="137708" y="154712"/>
                </a:cubicBezTo>
                <a:cubicBezTo>
                  <a:pt x="145722" y="162657"/>
                  <a:pt x="145513" y="192415"/>
                  <a:pt x="129275" y="231929"/>
                </a:cubicBezTo>
                <a:cubicBezTo>
                  <a:pt x="113038" y="271443"/>
                  <a:pt x="90319" y="296183"/>
                  <a:pt x="78123" y="296183"/>
                </a:cubicBezTo>
                <a:lnTo>
                  <a:pt x="10454" y="296183"/>
                </a:lnTo>
                <a:cubicBezTo>
                  <a:pt x="4680" y="296183"/>
                  <a:pt x="0" y="300864"/>
                  <a:pt x="0" y="306637"/>
                </a:cubicBezTo>
                <a:cubicBezTo>
                  <a:pt x="0" y="312410"/>
                  <a:pt x="4680" y="317090"/>
                  <a:pt x="10454" y="317090"/>
                </a:cubicBezTo>
                <a:lnTo>
                  <a:pt x="78123" y="317090"/>
                </a:lnTo>
                <a:cubicBezTo>
                  <a:pt x="90737" y="317090"/>
                  <a:pt x="114153" y="342458"/>
                  <a:pt x="131505" y="384829"/>
                </a:cubicBezTo>
                <a:cubicBezTo>
                  <a:pt x="147674" y="424204"/>
                  <a:pt x="148161" y="453614"/>
                  <a:pt x="140426" y="461489"/>
                </a:cubicBezTo>
                <a:lnTo>
                  <a:pt x="92270" y="509644"/>
                </a:lnTo>
                <a:cubicBezTo>
                  <a:pt x="88190" y="513729"/>
                  <a:pt x="88194" y="520348"/>
                  <a:pt x="92279" y="524428"/>
                </a:cubicBezTo>
                <a:cubicBezTo>
                  <a:pt x="94237" y="526383"/>
                  <a:pt x="96890" y="527483"/>
                  <a:pt x="99657" y="527485"/>
                </a:cubicBezTo>
                <a:cubicBezTo>
                  <a:pt x="102427" y="527475"/>
                  <a:pt x="105081" y="526374"/>
                  <a:pt x="107044" y="524419"/>
                </a:cubicBezTo>
                <a:lnTo>
                  <a:pt x="155061" y="476402"/>
                </a:lnTo>
                <a:lnTo>
                  <a:pt x="155061" y="476402"/>
                </a:lnTo>
                <a:cubicBezTo>
                  <a:pt x="164051" y="467552"/>
                  <a:pt x="197572" y="468597"/>
                  <a:pt x="238689" y="485671"/>
                </a:cubicBezTo>
                <a:cubicBezTo>
                  <a:pt x="276252" y="501351"/>
                  <a:pt x="296532" y="521352"/>
                  <a:pt x="296532" y="532154"/>
                </a:cubicBezTo>
                <a:lnTo>
                  <a:pt x="296532" y="602820"/>
                </a:lnTo>
                <a:cubicBezTo>
                  <a:pt x="296532" y="608593"/>
                  <a:pt x="301212" y="613274"/>
                  <a:pt x="306985" y="613274"/>
                </a:cubicBezTo>
                <a:cubicBezTo>
                  <a:pt x="312759" y="613274"/>
                  <a:pt x="317439" y="608593"/>
                  <a:pt x="317439" y="602820"/>
                </a:cubicBezTo>
                <a:lnTo>
                  <a:pt x="317439" y="532015"/>
                </a:lnTo>
                <a:cubicBezTo>
                  <a:pt x="317439" y="521283"/>
                  <a:pt x="337092" y="502188"/>
                  <a:pt x="374515" y="486507"/>
                </a:cubicBezTo>
                <a:cubicBezTo>
                  <a:pt x="416747" y="468876"/>
                  <a:pt x="451523" y="467691"/>
                  <a:pt x="460792" y="476751"/>
                </a:cubicBezTo>
                <a:lnTo>
                  <a:pt x="508251" y="524279"/>
                </a:lnTo>
                <a:cubicBezTo>
                  <a:pt x="510214" y="526234"/>
                  <a:pt x="512868" y="527336"/>
                  <a:pt x="515638" y="527346"/>
                </a:cubicBezTo>
                <a:cubicBezTo>
                  <a:pt x="521411" y="527341"/>
                  <a:pt x="526087" y="522656"/>
                  <a:pt x="526082" y="516883"/>
                </a:cubicBezTo>
                <a:cubicBezTo>
                  <a:pt x="526080" y="514116"/>
                  <a:pt x="524981" y="511463"/>
                  <a:pt x="523025" y="509505"/>
                </a:cubicBezTo>
                <a:lnTo>
                  <a:pt x="475427" y="461907"/>
                </a:lnTo>
                <a:cubicBezTo>
                  <a:pt x="467273" y="453823"/>
                  <a:pt x="467691" y="423089"/>
                  <a:pt x="484556" y="381902"/>
                </a:cubicBezTo>
                <a:cubicBezTo>
                  <a:pt x="501421" y="340715"/>
                  <a:pt x="523513" y="317090"/>
                  <a:pt x="535221" y="317090"/>
                </a:cubicBezTo>
                <a:lnTo>
                  <a:pt x="602820" y="317090"/>
                </a:lnTo>
                <a:cubicBezTo>
                  <a:pt x="608593" y="317090"/>
                  <a:pt x="613274" y="312410"/>
                  <a:pt x="613274" y="306637"/>
                </a:cubicBezTo>
                <a:cubicBezTo>
                  <a:pt x="613274" y="300864"/>
                  <a:pt x="608593" y="296183"/>
                  <a:pt x="602820" y="296183"/>
                </a:cubicBezTo>
                <a:close/>
                <a:moveTo>
                  <a:pt x="464694" y="239874"/>
                </a:moveTo>
                <a:cubicBezTo>
                  <a:pt x="472732" y="260356"/>
                  <a:pt x="484080" y="279380"/>
                  <a:pt x="498285" y="296183"/>
                </a:cubicBezTo>
                <a:lnTo>
                  <a:pt x="463022" y="296183"/>
                </a:lnTo>
                <a:cubicBezTo>
                  <a:pt x="453419" y="281022"/>
                  <a:pt x="445164" y="265049"/>
                  <a:pt x="438351" y="248446"/>
                </a:cubicBezTo>
                <a:cubicBezTo>
                  <a:pt x="432732" y="234851"/>
                  <a:pt x="428074" y="220879"/>
                  <a:pt x="424413" y="206631"/>
                </a:cubicBezTo>
                <a:lnTo>
                  <a:pt x="449711" y="181334"/>
                </a:lnTo>
                <a:cubicBezTo>
                  <a:pt x="451671" y="201501"/>
                  <a:pt x="456725" y="221246"/>
                  <a:pt x="464694" y="239874"/>
                </a:cubicBezTo>
                <a:close/>
                <a:moveTo>
                  <a:pt x="201335" y="349915"/>
                </a:moveTo>
                <a:cubicBezTo>
                  <a:pt x="196706" y="338709"/>
                  <a:pt x="191495" y="327753"/>
                  <a:pt x="185724" y="317090"/>
                </a:cubicBezTo>
                <a:lnTo>
                  <a:pt x="224681" y="317090"/>
                </a:lnTo>
                <a:cubicBezTo>
                  <a:pt x="227748" y="324059"/>
                  <a:pt x="230814" y="330471"/>
                  <a:pt x="233532" y="337301"/>
                </a:cubicBezTo>
                <a:cubicBezTo>
                  <a:pt x="236250" y="344130"/>
                  <a:pt x="239456" y="352214"/>
                  <a:pt x="242104" y="359671"/>
                </a:cubicBezTo>
                <a:lnTo>
                  <a:pt x="214228" y="387547"/>
                </a:lnTo>
                <a:cubicBezTo>
                  <a:pt x="210649" y="374768"/>
                  <a:pt x="206345" y="362204"/>
                  <a:pt x="201335" y="349915"/>
                </a:cubicBezTo>
                <a:close/>
                <a:moveTo>
                  <a:pt x="211510" y="227887"/>
                </a:moveTo>
                <a:lnTo>
                  <a:pt x="238828" y="255206"/>
                </a:lnTo>
                <a:cubicBezTo>
                  <a:pt x="237086" y="259805"/>
                  <a:pt x="235414" y="264474"/>
                  <a:pt x="233532" y="269144"/>
                </a:cubicBezTo>
                <a:cubicBezTo>
                  <a:pt x="229838" y="278203"/>
                  <a:pt x="225727" y="287333"/>
                  <a:pt x="221406" y="296323"/>
                </a:cubicBezTo>
                <a:lnTo>
                  <a:pt x="182031" y="296323"/>
                </a:lnTo>
                <a:cubicBezTo>
                  <a:pt x="189408" y="283470"/>
                  <a:pt x="195949" y="270155"/>
                  <a:pt x="201614" y="256460"/>
                </a:cubicBezTo>
                <a:cubicBezTo>
                  <a:pt x="205238" y="246773"/>
                  <a:pt x="208583" y="237225"/>
                  <a:pt x="211510" y="227887"/>
                </a:cubicBezTo>
                <a:close/>
                <a:moveTo>
                  <a:pt x="375839" y="296183"/>
                </a:moveTo>
                <a:lnTo>
                  <a:pt x="335349" y="296183"/>
                </a:lnTo>
                <a:lnTo>
                  <a:pt x="363992" y="267541"/>
                </a:lnTo>
                <a:cubicBezTo>
                  <a:pt x="364968" y="270677"/>
                  <a:pt x="372912" y="289772"/>
                  <a:pt x="375839" y="296183"/>
                </a:cubicBezTo>
                <a:close/>
                <a:moveTo>
                  <a:pt x="247679" y="317090"/>
                </a:moveTo>
                <a:lnTo>
                  <a:pt x="284685" y="317090"/>
                </a:lnTo>
                <a:lnTo>
                  <a:pt x="258690" y="343364"/>
                </a:lnTo>
                <a:cubicBezTo>
                  <a:pt x="256599" y="338694"/>
                  <a:pt x="249491" y="321133"/>
                  <a:pt x="247679" y="317090"/>
                </a:cubicBezTo>
                <a:close/>
                <a:moveTo>
                  <a:pt x="255066" y="271443"/>
                </a:moveTo>
                <a:lnTo>
                  <a:pt x="279597" y="296183"/>
                </a:lnTo>
                <a:lnTo>
                  <a:pt x="244752" y="296183"/>
                </a:lnTo>
                <a:cubicBezTo>
                  <a:pt x="247400" y="289772"/>
                  <a:pt x="254300" y="273255"/>
                  <a:pt x="255066" y="271443"/>
                </a:cubicBezTo>
                <a:close/>
                <a:moveTo>
                  <a:pt x="317090" y="240431"/>
                </a:moveTo>
                <a:cubicBezTo>
                  <a:pt x="327451" y="245077"/>
                  <a:pt x="337928" y="249398"/>
                  <a:pt x="348521" y="253394"/>
                </a:cubicBezTo>
                <a:lnTo>
                  <a:pt x="317090" y="284824"/>
                </a:lnTo>
                <a:close/>
                <a:moveTo>
                  <a:pt x="296183" y="283221"/>
                </a:moveTo>
                <a:lnTo>
                  <a:pt x="267819" y="254369"/>
                </a:lnTo>
                <a:cubicBezTo>
                  <a:pt x="277437" y="250815"/>
                  <a:pt x="286845" y="247052"/>
                  <a:pt x="296183" y="242940"/>
                </a:cubicBezTo>
                <a:close/>
                <a:moveTo>
                  <a:pt x="296183" y="335280"/>
                </a:moveTo>
                <a:lnTo>
                  <a:pt x="296183" y="363156"/>
                </a:lnTo>
                <a:cubicBezTo>
                  <a:pt x="289633" y="360229"/>
                  <a:pt x="283082" y="357511"/>
                  <a:pt x="276322" y="354932"/>
                </a:cubicBezTo>
                <a:close/>
                <a:moveTo>
                  <a:pt x="317090" y="333677"/>
                </a:moveTo>
                <a:lnTo>
                  <a:pt x="340088" y="356605"/>
                </a:lnTo>
                <a:cubicBezTo>
                  <a:pt x="332283" y="359671"/>
                  <a:pt x="324687" y="362947"/>
                  <a:pt x="317090" y="366431"/>
                </a:cubicBezTo>
                <a:close/>
                <a:moveTo>
                  <a:pt x="360438" y="347615"/>
                </a:moveTo>
                <a:lnTo>
                  <a:pt x="330332" y="317090"/>
                </a:lnTo>
                <a:lnTo>
                  <a:pt x="372634" y="317090"/>
                </a:lnTo>
                <a:cubicBezTo>
                  <a:pt x="370822" y="321202"/>
                  <a:pt x="362668" y="341273"/>
                  <a:pt x="360438" y="347266"/>
                </a:cubicBezTo>
                <a:close/>
                <a:moveTo>
                  <a:pt x="364759" y="237365"/>
                </a:moveTo>
                <a:cubicBezTo>
                  <a:pt x="348539" y="231620"/>
                  <a:pt x="332628" y="225037"/>
                  <a:pt x="317090" y="217643"/>
                </a:cubicBezTo>
                <a:lnTo>
                  <a:pt x="317090" y="177083"/>
                </a:lnTo>
                <a:cubicBezTo>
                  <a:pt x="320017" y="178755"/>
                  <a:pt x="322805" y="180428"/>
                  <a:pt x="325802" y="182031"/>
                </a:cubicBezTo>
                <a:cubicBezTo>
                  <a:pt x="347241" y="193252"/>
                  <a:pt x="369807" y="202175"/>
                  <a:pt x="393122" y="208652"/>
                </a:cubicBezTo>
                <a:close/>
                <a:moveTo>
                  <a:pt x="296183" y="220709"/>
                </a:moveTo>
                <a:cubicBezTo>
                  <a:pt x="281665" y="227302"/>
                  <a:pt x="266826" y="233163"/>
                  <a:pt x="251721" y="238271"/>
                </a:cubicBezTo>
                <a:lnTo>
                  <a:pt x="223148" y="209698"/>
                </a:lnTo>
                <a:cubicBezTo>
                  <a:pt x="248607" y="202978"/>
                  <a:pt x="273191" y="193295"/>
                  <a:pt x="296392" y="180846"/>
                </a:cubicBezTo>
                <a:close/>
                <a:moveTo>
                  <a:pt x="260223" y="371100"/>
                </a:moveTo>
                <a:cubicBezTo>
                  <a:pt x="272419" y="375561"/>
                  <a:pt x="284475" y="380509"/>
                  <a:pt x="296183" y="385875"/>
                </a:cubicBezTo>
                <a:lnTo>
                  <a:pt x="296183" y="425389"/>
                </a:lnTo>
                <a:cubicBezTo>
                  <a:pt x="275789" y="414466"/>
                  <a:pt x="254328" y="405663"/>
                  <a:pt x="232138" y="399116"/>
                </a:cubicBezTo>
                <a:close/>
                <a:moveTo>
                  <a:pt x="317090" y="389150"/>
                </a:moveTo>
                <a:cubicBezTo>
                  <a:pt x="329774" y="383087"/>
                  <a:pt x="342876" y="377512"/>
                  <a:pt x="356187" y="372494"/>
                </a:cubicBezTo>
                <a:lnTo>
                  <a:pt x="384063" y="400370"/>
                </a:lnTo>
                <a:cubicBezTo>
                  <a:pt x="360757" y="407557"/>
                  <a:pt x="338301" y="417254"/>
                  <a:pt x="317090" y="429292"/>
                </a:cubicBezTo>
                <a:close/>
                <a:moveTo>
                  <a:pt x="405040" y="391798"/>
                </a:moveTo>
                <a:lnTo>
                  <a:pt x="376536" y="363225"/>
                </a:lnTo>
                <a:cubicBezTo>
                  <a:pt x="377126" y="362451"/>
                  <a:pt x="377575" y="361578"/>
                  <a:pt x="377860" y="360647"/>
                </a:cubicBezTo>
                <a:cubicBezTo>
                  <a:pt x="380648" y="352842"/>
                  <a:pt x="383645" y="344967"/>
                  <a:pt x="386850" y="337231"/>
                </a:cubicBezTo>
                <a:cubicBezTo>
                  <a:pt x="389568" y="330262"/>
                  <a:pt x="392565" y="323850"/>
                  <a:pt x="395701" y="317090"/>
                </a:cubicBezTo>
                <a:lnTo>
                  <a:pt x="434658" y="317090"/>
                </a:lnTo>
                <a:cubicBezTo>
                  <a:pt x="428876" y="327758"/>
                  <a:pt x="423643" y="338714"/>
                  <a:pt x="418978" y="349915"/>
                </a:cubicBezTo>
                <a:cubicBezTo>
                  <a:pt x="413397" y="363547"/>
                  <a:pt x="408741" y="377540"/>
                  <a:pt x="405040" y="391798"/>
                </a:cubicBezTo>
                <a:close/>
                <a:moveTo>
                  <a:pt x="398907" y="296183"/>
                </a:moveTo>
                <a:cubicBezTo>
                  <a:pt x="394586" y="287193"/>
                  <a:pt x="390474" y="278064"/>
                  <a:pt x="386781" y="269004"/>
                </a:cubicBezTo>
                <a:cubicBezTo>
                  <a:pt x="384342" y="263081"/>
                  <a:pt x="382042" y="257157"/>
                  <a:pt x="379812" y="251373"/>
                </a:cubicBezTo>
                <a:lnTo>
                  <a:pt x="407688" y="223497"/>
                </a:lnTo>
                <a:cubicBezTo>
                  <a:pt x="410884" y="234625"/>
                  <a:pt x="414652" y="245581"/>
                  <a:pt x="418978" y="256321"/>
                </a:cubicBezTo>
                <a:cubicBezTo>
                  <a:pt x="424613" y="270016"/>
                  <a:pt x="431132" y="283331"/>
                  <a:pt x="438491" y="296183"/>
                </a:cubicBezTo>
                <a:close/>
                <a:moveTo>
                  <a:pt x="370194" y="149346"/>
                </a:moveTo>
                <a:cubicBezTo>
                  <a:pt x="390954" y="158464"/>
                  <a:pt x="413099" y="164024"/>
                  <a:pt x="435703" y="165793"/>
                </a:cubicBezTo>
                <a:lnTo>
                  <a:pt x="410197" y="191648"/>
                </a:lnTo>
                <a:cubicBezTo>
                  <a:pt x="384175" y="185540"/>
                  <a:pt x="359027" y="176174"/>
                  <a:pt x="335349" y="163772"/>
                </a:cubicBezTo>
                <a:cubicBezTo>
                  <a:pt x="328938" y="160427"/>
                  <a:pt x="322735" y="156803"/>
                  <a:pt x="316881" y="153179"/>
                </a:cubicBezTo>
                <a:lnTo>
                  <a:pt x="316881" y="117428"/>
                </a:lnTo>
                <a:cubicBezTo>
                  <a:pt x="332877" y="130786"/>
                  <a:pt x="350866" y="141556"/>
                  <a:pt x="370194" y="149346"/>
                </a:cubicBezTo>
                <a:close/>
                <a:moveTo>
                  <a:pt x="242592" y="149346"/>
                </a:moveTo>
                <a:cubicBezTo>
                  <a:pt x="261931" y="141578"/>
                  <a:pt x="279924" y="130806"/>
                  <a:pt x="295905" y="117428"/>
                </a:cubicBezTo>
                <a:lnTo>
                  <a:pt x="295905" y="156803"/>
                </a:lnTo>
                <a:cubicBezTo>
                  <a:pt x="267750" y="173316"/>
                  <a:pt x="237179" y="185309"/>
                  <a:pt x="205307" y="192345"/>
                </a:cubicBezTo>
                <a:lnTo>
                  <a:pt x="178616" y="165654"/>
                </a:lnTo>
                <a:cubicBezTo>
                  <a:pt x="200777" y="163741"/>
                  <a:pt x="222479" y="158232"/>
                  <a:pt x="242870" y="149346"/>
                </a:cubicBezTo>
                <a:close/>
                <a:moveTo>
                  <a:pt x="148370" y="239943"/>
                </a:moveTo>
                <a:cubicBezTo>
                  <a:pt x="156498" y="220866"/>
                  <a:pt x="161510" y="200607"/>
                  <a:pt x="163214" y="179940"/>
                </a:cubicBezTo>
                <a:lnTo>
                  <a:pt x="194366" y="211092"/>
                </a:lnTo>
                <a:cubicBezTo>
                  <a:pt x="191055" y="223793"/>
                  <a:pt x="186935" y="236270"/>
                  <a:pt x="182031" y="248446"/>
                </a:cubicBezTo>
                <a:cubicBezTo>
                  <a:pt x="175196" y="265051"/>
                  <a:pt x="166918" y="281025"/>
                  <a:pt x="157291" y="296183"/>
                </a:cubicBezTo>
                <a:lnTo>
                  <a:pt x="115059" y="296183"/>
                </a:lnTo>
                <a:cubicBezTo>
                  <a:pt x="129263" y="279380"/>
                  <a:pt x="140611" y="260356"/>
                  <a:pt x="148649" y="239874"/>
                </a:cubicBezTo>
                <a:close/>
                <a:moveTo>
                  <a:pt x="150601" y="376954"/>
                </a:moveTo>
                <a:cubicBezTo>
                  <a:pt x="142110" y="355143"/>
                  <a:pt x="130026" y="334909"/>
                  <a:pt x="114849" y="317090"/>
                </a:cubicBezTo>
                <a:lnTo>
                  <a:pt x="161612" y="317090"/>
                </a:lnTo>
                <a:cubicBezTo>
                  <a:pt x="169401" y="330165"/>
                  <a:pt x="176226" y="343791"/>
                  <a:pt x="182031" y="357859"/>
                </a:cubicBezTo>
                <a:cubicBezTo>
                  <a:pt x="188298" y="373064"/>
                  <a:pt x="193332" y="388749"/>
                  <a:pt x="197084" y="404761"/>
                </a:cubicBezTo>
                <a:lnTo>
                  <a:pt x="166002" y="435564"/>
                </a:lnTo>
                <a:cubicBezTo>
                  <a:pt x="163870" y="415368"/>
                  <a:pt x="158775" y="395596"/>
                  <a:pt x="150879" y="376885"/>
                </a:cubicBezTo>
                <a:close/>
                <a:moveTo>
                  <a:pt x="246425" y="466228"/>
                </a:moveTo>
                <a:cubicBezTo>
                  <a:pt x="225726" y="457265"/>
                  <a:pt x="203683" y="451802"/>
                  <a:pt x="181195" y="450059"/>
                </a:cubicBezTo>
                <a:lnTo>
                  <a:pt x="215134" y="416120"/>
                </a:lnTo>
                <a:cubicBezTo>
                  <a:pt x="243584" y="423385"/>
                  <a:pt x="270869" y="434623"/>
                  <a:pt x="296183" y="449502"/>
                </a:cubicBezTo>
                <a:lnTo>
                  <a:pt x="296183" y="495706"/>
                </a:lnTo>
                <a:cubicBezTo>
                  <a:pt x="281128" y="483501"/>
                  <a:pt x="264363" y="473569"/>
                  <a:pt x="246425" y="466228"/>
                </a:cubicBezTo>
                <a:close/>
                <a:moveTo>
                  <a:pt x="366083" y="467203"/>
                </a:moveTo>
                <a:cubicBezTo>
                  <a:pt x="348533" y="474454"/>
                  <a:pt x="332107" y="484169"/>
                  <a:pt x="317300" y="496055"/>
                </a:cubicBezTo>
                <a:lnTo>
                  <a:pt x="317300" y="453683"/>
                </a:lnTo>
                <a:cubicBezTo>
                  <a:pt x="343227" y="437479"/>
                  <a:pt x="371408" y="425197"/>
                  <a:pt x="400928" y="417235"/>
                </a:cubicBezTo>
                <a:lnTo>
                  <a:pt x="434240" y="450478"/>
                </a:lnTo>
                <a:cubicBezTo>
                  <a:pt x="410747" y="452212"/>
                  <a:pt x="387710" y="457865"/>
                  <a:pt x="366083" y="467203"/>
                </a:cubicBezTo>
                <a:close/>
                <a:moveTo>
                  <a:pt x="464903" y="374027"/>
                </a:moveTo>
                <a:cubicBezTo>
                  <a:pt x="456427" y="393758"/>
                  <a:pt x="451179" y="414724"/>
                  <a:pt x="449362" y="436121"/>
                </a:cubicBezTo>
                <a:lnTo>
                  <a:pt x="421905" y="408733"/>
                </a:lnTo>
                <a:cubicBezTo>
                  <a:pt x="422420" y="407818"/>
                  <a:pt x="422795" y="406832"/>
                  <a:pt x="423020" y="405806"/>
                </a:cubicBezTo>
                <a:cubicBezTo>
                  <a:pt x="426797" y="389428"/>
                  <a:pt x="431926" y="373391"/>
                  <a:pt x="438351" y="357859"/>
                </a:cubicBezTo>
                <a:cubicBezTo>
                  <a:pt x="444134" y="343793"/>
                  <a:pt x="450935" y="330167"/>
                  <a:pt x="458701" y="317090"/>
                </a:cubicBezTo>
                <a:lnTo>
                  <a:pt x="498703" y="317090"/>
                </a:lnTo>
                <a:cubicBezTo>
                  <a:pt x="484411" y="334102"/>
                  <a:pt x="472994" y="353334"/>
                  <a:pt x="464903" y="374027"/>
                </a:cubicBezTo>
                <a:close/>
              </a:path>
            </a:pathLst>
          </a:custGeom>
          <a:solidFill>
            <a:srgbClr val="655363"/>
          </a:solidFill>
          <a:ln w="6945" cap="flat">
            <a:noFill/>
            <a:prstDash val="solid"/>
            <a:miter/>
          </a:ln>
        </p:spPr>
        <p:txBody>
          <a:bodyPr rtlCol="0" anchor="ctr"/>
          <a:lstStyle/>
          <a:p>
            <a:endParaRPr lang="es-ES"/>
          </a:p>
        </p:txBody>
      </p:sp>
      <p:sp>
        <p:nvSpPr>
          <p:cNvPr id="5" name="1 CuadroTexto">
            <a:extLst>
              <a:ext uri="{FF2B5EF4-FFF2-40B4-BE49-F238E27FC236}">
                <a16:creationId xmlns:a16="http://schemas.microsoft.com/office/drawing/2014/main" id="{33B7DECB-8FD7-C180-A292-3889C53E87F0}"/>
              </a:ext>
            </a:extLst>
          </p:cNvPr>
          <p:cNvSpPr txBox="1"/>
          <p:nvPr/>
        </p:nvSpPr>
        <p:spPr>
          <a:xfrm>
            <a:off x="3835807" y="88469"/>
            <a:ext cx="3313939"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655363"/>
                </a:solidFill>
              </a:rPr>
              <a:t>Between </a:t>
            </a:r>
            <a:r>
              <a:rPr lang="es-ES" sz="2800" b="1" dirty="0" err="1">
                <a:solidFill>
                  <a:srgbClr val="655363"/>
                </a:solidFill>
              </a:rPr>
              <a:t>silk</a:t>
            </a:r>
            <a:r>
              <a:rPr lang="es-ES" sz="2800" b="1" dirty="0">
                <a:solidFill>
                  <a:srgbClr val="655363"/>
                </a:solidFill>
              </a:rPr>
              <a:t> </a:t>
            </a:r>
            <a:r>
              <a:rPr lang="es-ES" sz="2800" b="1" dirty="0" err="1">
                <a:solidFill>
                  <a:srgbClr val="655363"/>
                </a:solidFill>
              </a:rPr>
              <a:t>threads</a:t>
            </a:r>
            <a:endParaRPr lang="es-ES" sz="2800" b="1" dirty="0">
              <a:solidFill>
                <a:srgbClr val="655363"/>
              </a:solidFill>
            </a:endParaRPr>
          </a:p>
        </p:txBody>
      </p:sp>
    </p:spTree>
    <p:extLst>
      <p:ext uri="{BB962C8B-B14F-4D97-AF65-F5344CB8AC3E}">
        <p14:creationId xmlns:p14="http://schemas.microsoft.com/office/powerpoint/2010/main" val="220390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1000" fill="hold"/>
                                        <p:tgtEl>
                                          <p:spTgt spid="5122"/>
                                        </p:tgtEl>
                                        <p:attrNameLst>
                                          <p:attrName>ppt_w</p:attrName>
                                        </p:attrNameLst>
                                      </p:cBhvr>
                                      <p:tavLst>
                                        <p:tav tm="0">
                                          <p:val>
                                            <p:fltVal val="0"/>
                                          </p:val>
                                        </p:tav>
                                        <p:tav tm="100000">
                                          <p:val>
                                            <p:strVal val="#ppt_w"/>
                                          </p:val>
                                        </p:tav>
                                      </p:tavLst>
                                    </p:anim>
                                    <p:anim calcmode="lin" valueType="num">
                                      <p:cBhvr>
                                        <p:cTn id="20" dur="1000" fill="hold"/>
                                        <p:tgtEl>
                                          <p:spTgt spid="5122"/>
                                        </p:tgtEl>
                                        <p:attrNameLst>
                                          <p:attrName>ppt_h</p:attrName>
                                        </p:attrNameLst>
                                      </p:cBhvr>
                                      <p:tavLst>
                                        <p:tav tm="0">
                                          <p:val>
                                            <p:fltVal val="0"/>
                                          </p:val>
                                        </p:tav>
                                        <p:tav tm="100000">
                                          <p:val>
                                            <p:strVal val="#ppt_h"/>
                                          </p:val>
                                        </p:tav>
                                      </p:tavLst>
                                    </p:anim>
                                    <p:anim calcmode="lin" valueType="num">
                                      <p:cBhvr>
                                        <p:cTn id="21"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122"/>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 calcmode="lin" valueType="num">
                                      <p:cBhvr>
                                        <p:cTn id="31" dur="500" fill="hold"/>
                                        <p:tgtEl>
                                          <p:spTgt spid="5124"/>
                                        </p:tgtEl>
                                        <p:attrNameLst>
                                          <p:attrName>ppt_w</p:attrName>
                                        </p:attrNameLst>
                                      </p:cBhvr>
                                      <p:tavLst>
                                        <p:tav tm="0">
                                          <p:val>
                                            <p:fltVal val="0"/>
                                          </p:val>
                                        </p:tav>
                                        <p:tav tm="100000">
                                          <p:val>
                                            <p:strVal val="#ppt_w"/>
                                          </p:val>
                                        </p:tav>
                                      </p:tavLst>
                                    </p:anim>
                                    <p:anim calcmode="lin" valueType="num">
                                      <p:cBhvr>
                                        <p:cTn id="32" dur="500" fill="hold"/>
                                        <p:tgtEl>
                                          <p:spTgt spid="5124"/>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left)">
                                      <p:cBhvr>
                                        <p:cTn id="4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9"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a:stretch>
        </a:blipFill>
        <a:effectLst/>
      </p:bgPr>
    </p:bg>
    <p:spTree>
      <p:nvGrpSpPr>
        <p:cNvPr id="1" name=""/>
        <p:cNvGrpSpPr/>
        <p:nvPr/>
      </p:nvGrpSpPr>
      <p:grpSpPr>
        <a:xfrm>
          <a:off x="0" y="0"/>
          <a:ext cx="0" cy="0"/>
          <a:chOff x="0" y="0"/>
          <a:chExt cx="0" cy="0"/>
        </a:xfrm>
      </p:grpSpPr>
      <p:sp>
        <p:nvSpPr>
          <p:cNvPr id="2" name="1 CuadroTexto"/>
          <p:cNvSpPr txBox="1"/>
          <p:nvPr/>
        </p:nvSpPr>
        <p:spPr>
          <a:xfrm>
            <a:off x="776106" y="65767"/>
            <a:ext cx="3332077"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1113FF"/>
                </a:solidFill>
              </a:rPr>
              <a:t>Where</a:t>
            </a:r>
            <a:r>
              <a:rPr lang="es-ES" sz="2800" b="1" dirty="0">
                <a:solidFill>
                  <a:srgbClr val="1113FF"/>
                </a:solidFill>
              </a:rPr>
              <a:t> do </a:t>
            </a:r>
            <a:r>
              <a:rPr lang="es-ES" sz="2800" b="1" dirty="0" err="1">
                <a:solidFill>
                  <a:srgbClr val="1113FF"/>
                </a:solidFill>
              </a:rPr>
              <a:t>you</a:t>
            </a:r>
            <a:r>
              <a:rPr lang="es-ES" sz="2800" b="1" dirty="0">
                <a:solidFill>
                  <a:srgbClr val="1113FF"/>
                </a:solidFill>
              </a:rPr>
              <a:t> </a:t>
            </a:r>
            <a:r>
              <a:rPr lang="es-ES" sz="2800" b="1" dirty="0" err="1">
                <a:solidFill>
                  <a:srgbClr val="1113FF"/>
                </a:solidFill>
              </a:rPr>
              <a:t>live</a:t>
            </a:r>
            <a:r>
              <a:rPr lang="es-ES" sz="2800" b="1" dirty="0">
                <a:solidFill>
                  <a:srgbClr val="1113FF"/>
                </a:solidFill>
              </a:rPr>
              <a:t>?</a:t>
            </a:r>
          </a:p>
        </p:txBody>
      </p:sp>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61698" y="154749"/>
            <a:ext cx="4525671" cy="3014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84051" y="908720"/>
            <a:ext cx="3332078" cy="2862322"/>
          </a:xfrm>
          <a:prstGeom prst="rect">
            <a:avLst/>
          </a:prstGeom>
        </p:spPr>
        <p:txBody>
          <a:bodyPr wrap="square">
            <a:spAutoFit/>
          </a:bodyPr>
          <a:lstStyle/>
          <a:p>
            <a:r>
              <a:rPr lang="en-US" sz="2000" dirty="0"/>
              <a:t>Gardeners are found in Oceania, mainly in the northern tropical regions of Australia and New Guinea. Gardening birds build complicated houses that are intended to attract mates. Their houses are called pergolas</a:t>
            </a:r>
            <a:r>
              <a:rPr lang="es-ES" sz="2000" dirty="0"/>
              <a:t>.</a:t>
            </a:r>
          </a:p>
        </p:txBody>
      </p:sp>
      <p:sp>
        <p:nvSpPr>
          <p:cNvPr id="4" name="3 Rectángulo"/>
          <p:cNvSpPr/>
          <p:nvPr/>
        </p:nvSpPr>
        <p:spPr>
          <a:xfrm>
            <a:off x="99626" y="4168077"/>
            <a:ext cx="7244287" cy="2554545"/>
          </a:xfrm>
          <a:prstGeom prst="rect">
            <a:avLst/>
          </a:prstGeom>
        </p:spPr>
        <p:txBody>
          <a:bodyPr wrap="square">
            <a:spAutoFit/>
          </a:bodyPr>
          <a:lstStyle/>
          <a:p>
            <a:r>
              <a:rPr lang="en-US" sz="2000" dirty="0"/>
              <a:t>There are two main types of pergolas. Some birds build the pergola by placing twigs around a sapling. This type of pergola has something similar to a roof. Others, the majority, form their pergolas by building two vertical walls with twigs, leaving an avenue between them.  Around his pergola the male places shells, leaves, flowers, feathers, stones, berries and even plastic things, coins, shells, shells or pieces of glass. The male can spend hours arranging his collection</a:t>
            </a:r>
            <a:r>
              <a:rPr lang="es-ES" sz="2000" dirty="0"/>
              <a:t>.</a:t>
            </a:r>
          </a:p>
        </p:txBody>
      </p:sp>
      <p:pic>
        <p:nvPicPr>
          <p:cNvPr id="717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1698" y="3328369"/>
            <a:ext cx="4525671" cy="3394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a:extLst>
              <a:ext uri="{FF2B5EF4-FFF2-40B4-BE49-F238E27FC236}">
                <a16:creationId xmlns:a16="http://schemas.microsoft.com/office/drawing/2014/main" id="{71CBB13A-383B-B328-BD21-FEE35BF7CC6D}"/>
              </a:ext>
            </a:extLst>
          </p:cNvPr>
          <p:cNvPicPr>
            <a:picLocks noChangeAspect="1"/>
          </p:cNvPicPr>
          <p:nvPr/>
        </p:nvPicPr>
        <p:blipFill>
          <a:blip r:embed="rId6"/>
          <a:stretch>
            <a:fillRect/>
          </a:stretch>
        </p:blipFill>
        <p:spPr>
          <a:xfrm>
            <a:off x="3533913" y="1113918"/>
            <a:ext cx="3810000" cy="2554544"/>
          </a:xfrm>
          <a:prstGeom prst="rect">
            <a:avLst/>
          </a:prstGeom>
          <a:ln>
            <a:noFill/>
          </a:ln>
          <a:effectLst>
            <a:outerShdw blurRad="292100" dist="139700" dir="2700000" algn="tl" rotWithShape="0">
              <a:srgbClr val="333333">
                <a:alpha val="65000"/>
              </a:srgbClr>
            </a:outerShdw>
          </a:effectLst>
        </p:spPr>
      </p:pic>
      <p:sp>
        <p:nvSpPr>
          <p:cNvPr id="9" name="Gráfico 7" descr="Flor con relleno sólido">
            <a:extLst>
              <a:ext uri="{FF2B5EF4-FFF2-40B4-BE49-F238E27FC236}">
                <a16:creationId xmlns:a16="http://schemas.microsoft.com/office/drawing/2014/main" id="{3741C835-339E-2E6A-BF5E-E15567D553A0}"/>
              </a:ext>
            </a:extLst>
          </p:cNvPr>
          <p:cNvSpPr/>
          <p:nvPr/>
        </p:nvSpPr>
        <p:spPr>
          <a:xfrm>
            <a:off x="299523" y="88870"/>
            <a:ext cx="476584" cy="477014"/>
          </a:xfrm>
          <a:custGeom>
            <a:avLst/>
            <a:gdLst>
              <a:gd name="connsiteX0" fmla="*/ 460481 w 476584"/>
              <a:gd name="connsiteY0" fmla="*/ 274911 h 477014"/>
              <a:gd name="connsiteX1" fmla="*/ 264026 w 476584"/>
              <a:gd name="connsiteY1" fmla="*/ 394793 h 477014"/>
              <a:gd name="connsiteX2" fmla="*/ 262771 w 476584"/>
              <a:gd name="connsiteY2" fmla="*/ 397303 h 477014"/>
              <a:gd name="connsiteX3" fmla="*/ 262771 w 476584"/>
              <a:gd name="connsiteY3" fmla="*/ 269262 h 477014"/>
              <a:gd name="connsiteX4" fmla="*/ 355663 w 476584"/>
              <a:gd name="connsiteY4" fmla="*/ 6277 h 477014"/>
              <a:gd name="connsiteX5" fmla="*/ 334323 w 476584"/>
              <a:gd name="connsiteY5" fmla="*/ 6277 h 477014"/>
              <a:gd name="connsiteX6" fmla="*/ 291643 w 476584"/>
              <a:gd name="connsiteY6" fmla="*/ 78456 h 477014"/>
              <a:gd name="connsiteX7" fmla="*/ 248962 w 476584"/>
              <a:gd name="connsiteY7" fmla="*/ 6277 h 477014"/>
              <a:gd name="connsiteX8" fmla="*/ 238292 w 476584"/>
              <a:gd name="connsiteY8" fmla="*/ 0 h 477014"/>
              <a:gd name="connsiteX9" fmla="*/ 227622 w 476584"/>
              <a:gd name="connsiteY9" fmla="*/ 6277 h 477014"/>
              <a:gd name="connsiteX10" fmla="*/ 184942 w 476584"/>
              <a:gd name="connsiteY10" fmla="*/ 78456 h 477014"/>
              <a:gd name="connsiteX11" fmla="*/ 142262 w 476584"/>
              <a:gd name="connsiteY11" fmla="*/ 6277 h 477014"/>
              <a:gd name="connsiteX12" fmla="*/ 120922 w 476584"/>
              <a:gd name="connsiteY12" fmla="*/ 6277 h 477014"/>
              <a:gd name="connsiteX13" fmla="*/ 213186 w 476584"/>
              <a:gd name="connsiteY13" fmla="*/ 269262 h 477014"/>
              <a:gd name="connsiteX14" fmla="*/ 213186 w 476584"/>
              <a:gd name="connsiteY14" fmla="*/ 396675 h 477014"/>
              <a:gd name="connsiteX15" fmla="*/ 212559 w 476584"/>
              <a:gd name="connsiteY15" fmla="*/ 395420 h 477014"/>
              <a:gd name="connsiteX16" fmla="*/ 16104 w 476584"/>
              <a:gd name="connsiteY16" fmla="*/ 275539 h 477014"/>
              <a:gd name="connsiteX17" fmla="*/ 3551 w 476584"/>
              <a:gd name="connsiteY17" fmla="*/ 296251 h 477014"/>
              <a:gd name="connsiteX18" fmla="*/ 75103 w 476584"/>
              <a:gd name="connsiteY18" fmla="*/ 429941 h 477014"/>
              <a:gd name="connsiteX19" fmla="*/ 75103 w 476584"/>
              <a:gd name="connsiteY19" fmla="*/ 429941 h 477014"/>
              <a:gd name="connsiteX20" fmla="*/ 131592 w 476584"/>
              <a:gd name="connsiteY20" fmla="*/ 477015 h 477014"/>
              <a:gd name="connsiteX21" fmla="*/ 344993 w 476584"/>
              <a:gd name="connsiteY21" fmla="*/ 477015 h 477014"/>
              <a:gd name="connsiteX22" fmla="*/ 401482 w 476584"/>
              <a:gd name="connsiteY22" fmla="*/ 429941 h 477014"/>
              <a:gd name="connsiteX23" fmla="*/ 401482 w 476584"/>
              <a:gd name="connsiteY23" fmla="*/ 429941 h 477014"/>
              <a:gd name="connsiteX24" fmla="*/ 473034 w 476584"/>
              <a:gd name="connsiteY24" fmla="*/ 296251 h 477014"/>
              <a:gd name="connsiteX25" fmla="*/ 460481 w 476584"/>
              <a:gd name="connsiteY25" fmla="*/ 274911 h 4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584" h="477014">
                <a:moveTo>
                  <a:pt x="460481" y="274911"/>
                </a:moveTo>
                <a:cubicBezTo>
                  <a:pt x="400226" y="291858"/>
                  <a:pt x="300430" y="329517"/>
                  <a:pt x="264026" y="394793"/>
                </a:cubicBezTo>
                <a:cubicBezTo>
                  <a:pt x="263398" y="395420"/>
                  <a:pt x="263398" y="396675"/>
                  <a:pt x="262771" y="397303"/>
                </a:cubicBezTo>
                <a:lnTo>
                  <a:pt x="262771" y="269262"/>
                </a:lnTo>
                <a:cubicBezTo>
                  <a:pt x="461109" y="250433"/>
                  <a:pt x="355663" y="6277"/>
                  <a:pt x="355663" y="6277"/>
                </a:cubicBezTo>
                <a:cubicBezTo>
                  <a:pt x="350642" y="-1883"/>
                  <a:pt x="338717" y="-1883"/>
                  <a:pt x="334323" y="6277"/>
                </a:cubicBezTo>
                <a:lnTo>
                  <a:pt x="291643" y="78456"/>
                </a:lnTo>
                <a:lnTo>
                  <a:pt x="248962" y="6277"/>
                </a:lnTo>
                <a:cubicBezTo>
                  <a:pt x="246452" y="1883"/>
                  <a:pt x="242058" y="0"/>
                  <a:pt x="238292" y="0"/>
                </a:cubicBezTo>
                <a:cubicBezTo>
                  <a:pt x="234526" y="0"/>
                  <a:pt x="230133" y="1883"/>
                  <a:pt x="227622" y="6277"/>
                </a:cubicBezTo>
                <a:lnTo>
                  <a:pt x="184942" y="78456"/>
                </a:lnTo>
                <a:lnTo>
                  <a:pt x="142262" y="6277"/>
                </a:lnTo>
                <a:cubicBezTo>
                  <a:pt x="137241" y="-1883"/>
                  <a:pt x="125315" y="-1883"/>
                  <a:pt x="120922" y="6277"/>
                </a:cubicBezTo>
                <a:cubicBezTo>
                  <a:pt x="120922" y="6277"/>
                  <a:pt x="15476" y="250433"/>
                  <a:pt x="213186" y="269262"/>
                </a:cubicBezTo>
                <a:lnTo>
                  <a:pt x="213186" y="396675"/>
                </a:lnTo>
                <a:cubicBezTo>
                  <a:pt x="213186" y="396048"/>
                  <a:pt x="212559" y="396048"/>
                  <a:pt x="212559" y="395420"/>
                </a:cubicBezTo>
                <a:cubicBezTo>
                  <a:pt x="176155" y="329517"/>
                  <a:pt x="76986" y="292485"/>
                  <a:pt x="16104" y="275539"/>
                </a:cubicBezTo>
                <a:cubicBezTo>
                  <a:pt x="3551" y="271773"/>
                  <a:pt x="-5236" y="286837"/>
                  <a:pt x="3551" y="296251"/>
                </a:cubicBezTo>
                <a:cubicBezTo>
                  <a:pt x="29912" y="323868"/>
                  <a:pt x="62550" y="369059"/>
                  <a:pt x="75103" y="429941"/>
                </a:cubicBezTo>
                <a:cubicBezTo>
                  <a:pt x="75103" y="429941"/>
                  <a:pt x="75103" y="429941"/>
                  <a:pt x="75103" y="429941"/>
                </a:cubicBezTo>
                <a:cubicBezTo>
                  <a:pt x="79497" y="456302"/>
                  <a:pt x="103975" y="477015"/>
                  <a:pt x="131592" y="477015"/>
                </a:cubicBezTo>
                <a:lnTo>
                  <a:pt x="344993" y="477015"/>
                </a:lnTo>
                <a:cubicBezTo>
                  <a:pt x="372610" y="477015"/>
                  <a:pt x="397088" y="456302"/>
                  <a:pt x="401482" y="429941"/>
                </a:cubicBezTo>
                <a:cubicBezTo>
                  <a:pt x="401482" y="429941"/>
                  <a:pt x="401482" y="429941"/>
                  <a:pt x="401482" y="429941"/>
                </a:cubicBezTo>
                <a:cubicBezTo>
                  <a:pt x="414035" y="369059"/>
                  <a:pt x="446673" y="323868"/>
                  <a:pt x="473034" y="296251"/>
                </a:cubicBezTo>
                <a:cubicBezTo>
                  <a:pt x="481821" y="286209"/>
                  <a:pt x="473034" y="271773"/>
                  <a:pt x="460481" y="274911"/>
                </a:cubicBezTo>
                <a:close/>
              </a:path>
            </a:pathLst>
          </a:custGeom>
          <a:solidFill>
            <a:srgbClr val="CE2C55"/>
          </a:solidFill>
          <a:ln w="6251" cap="flat">
            <a:noFill/>
            <a:prstDash val="solid"/>
            <a:miter/>
          </a:ln>
          <a:scene3d>
            <a:camera prst="orthographicFront"/>
            <a:lightRig rig="threePt" dir="t"/>
          </a:scene3d>
          <a:sp3d>
            <a:bevelT/>
          </a:sp3d>
        </p:spPr>
        <p:txBody>
          <a:bodyPr rtlCol="0" anchor="ctr"/>
          <a:lstStyle/>
          <a:p>
            <a:endParaRPr lang="es-ES"/>
          </a:p>
        </p:txBody>
      </p:sp>
      <p:sp>
        <p:nvSpPr>
          <p:cNvPr id="6" name="1 CuadroTexto">
            <a:extLst>
              <a:ext uri="{FF2B5EF4-FFF2-40B4-BE49-F238E27FC236}">
                <a16:creationId xmlns:a16="http://schemas.microsoft.com/office/drawing/2014/main" id="{E5010F26-E3AA-9C87-7B6B-C4F92133F1F4}"/>
              </a:ext>
            </a:extLst>
          </p:cNvPr>
          <p:cNvSpPr txBox="1"/>
          <p:nvPr/>
        </p:nvSpPr>
        <p:spPr>
          <a:xfrm>
            <a:off x="4063817" y="79281"/>
            <a:ext cx="203218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1113FF"/>
                </a:solidFill>
              </a:rPr>
              <a:t>In a </a:t>
            </a:r>
            <a:r>
              <a:rPr lang="es-ES" sz="2800" b="1" dirty="0" err="1">
                <a:solidFill>
                  <a:srgbClr val="1113FF"/>
                </a:solidFill>
              </a:rPr>
              <a:t>garden</a:t>
            </a:r>
            <a:endParaRPr lang="es-ES" sz="2800" b="1" dirty="0">
              <a:solidFill>
                <a:srgbClr val="1113FF"/>
              </a:solidFill>
            </a:endParaRPr>
          </a:p>
        </p:txBody>
      </p:sp>
    </p:spTree>
    <p:extLst>
      <p:ext uri="{BB962C8B-B14F-4D97-AF65-F5344CB8AC3E}">
        <p14:creationId xmlns:p14="http://schemas.microsoft.com/office/powerpoint/2010/main" val="253895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7171"/>
                                        </p:tgtEl>
                                        <p:attrNameLst>
                                          <p:attrName>style.visibility</p:attrName>
                                        </p:attrNameLst>
                                      </p:cBhvr>
                                      <p:to>
                                        <p:strVal val="visible"/>
                                      </p:to>
                                    </p:set>
                                    <p:anim calcmode="lin" valueType="num">
                                      <p:cBhvr>
                                        <p:cTn id="27" dur="500" fill="hold"/>
                                        <p:tgtEl>
                                          <p:spTgt spid="7171"/>
                                        </p:tgtEl>
                                        <p:attrNameLst>
                                          <p:attrName>ppt_w</p:attrName>
                                        </p:attrNameLst>
                                      </p:cBhvr>
                                      <p:tavLst>
                                        <p:tav tm="0">
                                          <p:val>
                                            <p:fltVal val="0"/>
                                          </p:val>
                                        </p:tav>
                                        <p:tav tm="100000">
                                          <p:val>
                                            <p:strVal val="#ppt_w"/>
                                          </p:val>
                                        </p:tav>
                                      </p:tavLst>
                                    </p:anim>
                                    <p:anim calcmode="lin" valueType="num">
                                      <p:cBhvr>
                                        <p:cTn id="28" dur="500" fill="hold"/>
                                        <p:tgtEl>
                                          <p:spTgt spid="7171"/>
                                        </p:tgtEl>
                                        <p:attrNameLst>
                                          <p:attrName>ppt_h</p:attrName>
                                        </p:attrNameLst>
                                      </p:cBhvr>
                                      <p:tavLst>
                                        <p:tav tm="0">
                                          <p:val>
                                            <p:fltVal val="0"/>
                                          </p:val>
                                        </p:tav>
                                        <p:tav tm="100000">
                                          <p:val>
                                            <p:strVal val="#ppt_h"/>
                                          </p:val>
                                        </p:tav>
                                      </p:tavLst>
                                    </p:anim>
                                    <p:anim calcmode="lin" valueType="num">
                                      <p:cBhvr>
                                        <p:cTn id="29" dur="500" fill="hold"/>
                                        <p:tgtEl>
                                          <p:spTgt spid="7171"/>
                                        </p:tgtEl>
                                        <p:attrNameLst>
                                          <p:attrName>style.rotation</p:attrName>
                                        </p:attrNameLst>
                                      </p:cBhvr>
                                      <p:tavLst>
                                        <p:tav tm="0">
                                          <p:val>
                                            <p:fltVal val="360"/>
                                          </p:val>
                                        </p:tav>
                                        <p:tav tm="100000">
                                          <p:val>
                                            <p:fltVal val="0"/>
                                          </p:val>
                                        </p:tav>
                                      </p:tavLst>
                                    </p:anim>
                                    <p:animEffect transition="in" filter="fade">
                                      <p:cBhvr>
                                        <p:cTn id="30" dur="500"/>
                                        <p:tgtEl>
                                          <p:spTgt spid="7171"/>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7173"/>
                                        </p:tgtEl>
                                        <p:attrNameLst>
                                          <p:attrName>style.visibility</p:attrName>
                                        </p:attrNameLst>
                                      </p:cBhvr>
                                      <p:to>
                                        <p:strVal val="visible"/>
                                      </p:to>
                                    </p:set>
                                    <p:anim calcmode="lin" valueType="num">
                                      <p:cBhvr>
                                        <p:cTn id="33" dur="500" fill="hold"/>
                                        <p:tgtEl>
                                          <p:spTgt spid="7173"/>
                                        </p:tgtEl>
                                        <p:attrNameLst>
                                          <p:attrName>ppt_w</p:attrName>
                                        </p:attrNameLst>
                                      </p:cBhvr>
                                      <p:tavLst>
                                        <p:tav tm="0">
                                          <p:val>
                                            <p:fltVal val="0"/>
                                          </p:val>
                                        </p:tav>
                                        <p:tav tm="100000">
                                          <p:val>
                                            <p:strVal val="#ppt_w"/>
                                          </p:val>
                                        </p:tav>
                                      </p:tavLst>
                                    </p:anim>
                                    <p:anim calcmode="lin" valueType="num">
                                      <p:cBhvr>
                                        <p:cTn id="34" dur="500" fill="hold"/>
                                        <p:tgtEl>
                                          <p:spTgt spid="7173"/>
                                        </p:tgtEl>
                                        <p:attrNameLst>
                                          <p:attrName>ppt_h</p:attrName>
                                        </p:attrNameLst>
                                      </p:cBhvr>
                                      <p:tavLst>
                                        <p:tav tm="0">
                                          <p:val>
                                            <p:fltVal val="0"/>
                                          </p:val>
                                        </p:tav>
                                        <p:tav tm="100000">
                                          <p:val>
                                            <p:strVal val="#ppt_h"/>
                                          </p:val>
                                        </p:tav>
                                      </p:tavLst>
                                    </p:anim>
                                    <p:anim calcmode="lin" valueType="num">
                                      <p:cBhvr>
                                        <p:cTn id="35" dur="500" fill="hold"/>
                                        <p:tgtEl>
                                          <p:spTgt spid="7173"/>
                                        </p:tgtEl>
                                        <p:attrNameLst>
                                          <p:attrName>style.rotation</p:attrName>
                                        </p:attrNameLst>
                                      </p:cBhvr>
                                      <p:tavLst>
                                        <p:tav tm="0">
                                          <p:val>
                                            <p:fltVal val="360"/>
                                          </p:val>
                                        </p:tav>
                                        <p:tav tm="100000">
                                          <p:val>
                                            <p:fltVal val="0"/>
                                          </p:val>
                                        </p:tav>
                                      </p:tavLst>
                                    </p:anim>
                                    <p:animEffect transition="in" filter="fade">
                                      <p:cBhvr>
                                        <p:cTn id="36" dur="500"/>
                                        <p:tgtEl>
                                          <p:spTgt spid="717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6000"/>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522" y="989828"/>
            <a:ext cx="3918584" cy="2189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307976" y="0"/>
            <a:ext cx="363589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9A8E7E"/>
                </a:solidFill>
              </a:rPr>
              <a:t>Where</a:t>
            </a:r>
            <a:r>
              <a:rPr lang="es-ES" sz="2800" b="1" dirty="0">
                <a:solidFill>
                  <a:srgbClr val="9A8E7E"/>
                </a:solidFill>
              </a:rPr>
              <a:t> do </a:t>
            </a:r>
            <a:r>
              <a:rPr lang="es-ES" sz="2800" b="1" dirty="0" err="1">
                <a:solidFill>
                  <a:srgbClr val="9A8E7E"/>
                </a:solidFill>
              </a:rPr>
              <a:t>you</a:t>
            </a:r>
            <a:r>
              <a:rPr lang="es-ES" sz="2800" b="1" dirty="0">
                <a:solidFill>
                  <a:srgbClr val="9A8E7E"/>
                </a:solidFill>
              </a:rPr>
              <a:t> </a:t>
            </a:r>
            <a:r>
              <a:rPr lang="es-ES" sz="2800" b="1" dirty="0" err="1">
                <a:solidFill>
                  <a:srgbClr val="9A8E7E"/>
                </a:solidFill>
              </a:rPr>
              <a:t>live</a:t>
            </a:r>
            <a:r>
              <a:rPr lang="es-ES" sz="2800" b="1" dirty="0">
                <a:solidFill>
                  <a:srgbClr val="9A8E7E"/>
                </a:solidFill>
              </a:rPr>
              <a:t>?</a:t>
            </a:r>
          </a:p>
        </p:txBody>
      </p:sp>
      <p:sp>
        <p:nvSpPr>
          <p:cNvPr id="4" name="3 Rectángulo"/>
          <p:cNvSpPr/>
          <p:nvPr/>
        </p:nvSpPr>
        <p:spPr>
          <a:xfrm>
            <a:off x="4439816" y="631611"/>
            <a:ext cx="7632848" cy="2246769"/>
          </a:xfrm>
          <a:prstGeom prst="rect">
            <a:avLst/>
          </a:prstGeom>
        </p:spPr>
        <p:txBody>
          <a:bodyPr wrap="square">
            <a:spAutoFit/>
          </a:bodyPr>
          <a:lstStyle/>
          <a:p>
            <a:r>
              <a:rPr lang="en-US" sz="2000" dirty="0"/>
              <a:t>The snow vole lives in areas with stable rock accumulations and high mountain areas. In winter, when temperatures drop to negative 25º in its shelters, it enjoys a "warm" 5 degrees. Much of the year it lives in the galleries formed by the large stones and under the snow. The vole has a curious habit, it accumulates grasses on the rocks and lets them dry in the sun. Then it introduces them into its galleries to feed on them during the winter. It also eats insects</a:t>
            </a:r>
            <a:r>
              <a:rPr lang="es-ES" sz="2000" dirty="0"/>
              <a:t>. </a:t>
            </a:r>
          </a:p>
        </p:txBody>
      </p:sp>
      <p:sp>
        <p:nvSpPr>
          <p:cNvPr id="6" name="5 Rectángulo"/>
          <p:cNvSpPr/>
          <p:nvPr/>
        </p:nvSpPr>
        <p:spPr>
          <a:xfrm>
            <a:off x="390809" y="3678741"/>
            <a:ext cx="5112568" cy="2862322"/>
          </a:xfrm>
          <a:prstGeom prst="rect">
            <a:avLst/>
          </a:prstGeom>
        </p:spPr>
        <p:txBody>
          <a:bodyPr wrap="square">
            <a:spAutoFit/>
          </a:bodyPr>
          <a:lstStyle/>
          <a:p>
            <a:r>
              <a:rPr lang="en-US" sz="2000" dirty="0"/>
              <a:t>The Canadian mouflon prefers steep terrain where the dominant vegetation type is xerophilous scrub and grassland. </a:t>
            </a:r>
            <a:r>
              <a:rPr lang="en-US" sz="2000"/>
              <a:t>Usually, </a:t>
            </a:r>
            <a:r>
              <a:rPr lang="en-US" sz="2000" dirty="0"/>
              <a:t>these sites allow them to easily escape from predators or have visual communication. Males are solitary. During the mating season the males descend from the peaks in search of groups of females, during courtship the males engage in combat</a:t>
            </a:r>
            <a:r>
              <a:rPr lang="es-ES" sz="2000" dirty="0"/>
              <a:t>. </a:t>
            </a:r>
          </a:p>
        </p:txBody>
      </p:sp>
      <p:pic>
        <p:nvPicPr>
          <p:cNvPr id="5" name="Imagen 4">
            <a:extLst>
              <a:ext uri="{FF2B5EF4-FFF2-40B4-BE49-F238E27FC236}">
                <a16:creationId xmlns:a16="http://schemas.microsoft.com/office/drawing/2014/main" id="{78E359D0-B3B7-74EF-2344-BBEF9FD48EFF}"/>
              </a:ext>
            </a:extLst>
          </p:cNvPr>
          <p:cNvPicPr>
            <a:picLocks noChangeAspect="1"/>
          </p:cNvPicPr>
          <p:nvPr/>
        </p:nvPicPr>
        <p:blipFill rotWithShape="1">
          <a:blip r:embed="rId4"/>
          <a:srcRect t="4798"/>
          <a:stretch/>
        </p:blipFill>
        <p:spPr>
          <a:xfrm>
            <a:off x="5877302" y="3179260"/>
            <a:ext cx="5935390" cy="3558884"/>
          </a:xfrm>
          <a:prstGeom prst="rect">
            <a:avLst/>
          </a:prstGeom>
          <a:ln>
            <a:noFill/>
          </a:ln>
          <a:effectLst>
            <a:outerShdw blurRad="292100" dist="139700" dir="2700000" algn="tl" rotWithShape="0">
              <a:srgbClr val="333333">
                <a:alpha val="65000"/>
              </a:srgbClr>
            </a:outerShdw>
          </a:effectLst>
        </p:spPr>
      </p:pic>
      <p:pic>
        <p:nvPicPr>
          <p:cNvPr id="8" name="Gráfico 7">
            <a:extLst>
              <a:ext uri="{FF2B5EF4-FFF2-40B4-BE49-F238E27FC236}">
                <a16:creationId xmlns:a16="http://schemas.microsoft.com/office/drawing/2014/main" id="{5DF7B6F0-5D89-A9A5-E94B-20874B2315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672" y="24720"/>
            <a:ext cx="1133451" cy="735653"/>
          </a:xfrm>
          <a:prstGeom prst="rect">
            <a:avLst/>
          </a:prstGeom>
        </p:spPr>
      </p:pic>
      <p:sp>
        <p:nvSpPr>
          <p:cNvPr id="3" name="1 CuadroTexto">
            <a:extLst>
              <a:ext uri="{FF2B5EF4-FFF2-40B4-BE49-F238E27FC236}">
                <a16:creationId xmlns:a16="http://schemas.microsoft.com/office/drawing/2014/main" id="{AB349CBC-62F3-D4EB-6E2D-1EDA09E350F7}"/>
              </a:ext>
            </a:extLst>
          </p:cNvPr>
          <p:cNvSpPr txBox="1"/>
          <p:nvPr/>
        </p:nvSpPr>
        <p:spPr>
          <a:xfrm>
            <a:off x="4583832" y="-16479"/>
            <a:ext cx="2187352"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9A8E7E"/>
                </a:solidFill>
              </a:rPr>
              <a:t>On</a:t>
            </a:r>
            <a:r>
              <a:rPr lang="es-ES" sz="2800" b="1" dirty="0">
                <a:solidFill>
                  <a:srgbClr val="9A8E7E"/>
                </a:solidFill>
              </a:rPr>
              <a:t> </a:t>
            </a:r>
            <a:r>
              <a:rPr lang="es-ES" sz="2800" b="1" dirty="0" err="1">
                <a:solidFill>
                  <a:srgbClr val="9A8E7E"/>
                </a:solidFill>
              </a:rPr>
              <a:t>the</a:t>
            </a:r>
            <a:r>
              <a:rPr lang="es-ES" sz="2800" b="1" dirty="0">
                <a:solidFill>
                  <a:srgbClr val="9A8E7E"/>
                </a:solidFill>
              </a:rPr>
              <a:t> </a:t>
            </a:r>
            <a:r>
              <a:rPr lang="es-ES" sz="2800" b="1" dirty="0" err="1">
                <a:solidFill>
                  <a:srgbClr val="9A8E7E"/>
                </a:solidFill>
              </a:rPr>
              <a:t>rocks</a:t>
            </a:r>
            <a:endParaRPr lang="es-ES" sz="2800" b="1" dirty="0">
              <a:solidFill>
                <a:srgbClr val="9A8E7E"/>
              </a:solidFill>
            </a:endParaRPr>
          </a:p>
        </p:txBody>
      </p:sp>
    </p:spTree>
    <p:extLst>
      <p:ext uri="{BB962C8B-B14F-4D97-AF65-F5344CB8AC3E}">
        <p14:creationId xmlns:p14="http://schemas.microsoft.com/office/powerpoint/2010/main" val="14124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 presetClass="entr" presetSubtype="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 calcmode="lin" valueType="num">
                                      <p:cBhvr>
                                        <p:cTn id="19" dur="500" fill="hold"/>
                                        <p:tgtEl>
                                          <p:spTgt spid="6147"/>
                                        </p:tgtEl>
                                        <p:attrNameLst>
                                          <p:attrName>ppt_w</p:attrName>
                                        </p:attrNameLst>
                                      </p:cBhvr>
                                      <p:tavLst>
                                        <p:tav tm="0">
                                          <p:val>
                                            <p:fltVal val="0"/>
                                          </p:val>
                                        </p:tav>
                                        <p:tav tm="100000">
                                          <p:val>
                                            <p:strVal val="#ppt_w"/>
                                          </p:val>
                                        </p:tav>
                                      </p:tavLst>
                                    </p:anim>
                                    <p:anim calcmode="lin" valueType="num">
                                      <p:cBhvr>
                                        <p:cTn id="20" dur="500" fill="hold"/>
                                        <p:tgtEl>
                                          <p:spTgt spid="6147"/>
                                        </p:tgtEl>
                                        <p:attrNameLst>
                                          <p:attrName>ppt_h</p:attrName>
                                        </p:attrNameLst>
                                      </p:cBhvr>
                                      <p:tavLst>
                                        <p:tav tm="0">
                                          <p:val>
                                            <p:fltVal val="0"/>
                                          </p:val>
                                        </p:tav>
                                        <p:tav tm="100000">
                                          <p:val>
                                            <p:strVal val="#ppt_h"/>
                                          </p:val>
                                        </p:tav>
                                      </p:tavLst>
                                    </p:anim>
                                    <p:anim calcmode="lin" valueType="num">
                                      <p:cBhvr>
                                        <p:cTn id="21" dur="500" fill="hold"/>
                                        <p:tgtEl>
                                          <p:spTgt spid="6147"/>
                                        </p:tgtEl>
                                        <p:attrNameLst>
                                          <p:attrName>style.rotation</p:attrName>
                                        </p:attrNameLst>
                                      </p:cBhvr>
                                      <p:tavLst>
                                        <p:tav tm="0">
                                          <p:val>
                                            <p:fltVal val="360"/>
                                          </p:val>
                                        </p:tav>
                                        <p:tav tm="100000">
                                          <p:val>
                                            <p:fltVal val="0"/>
                                          </p:val>
                                        </p:tav>
                                      </p:tavLst>
                                    </p:anim>
                                    <p:animEffect transition="in" filter="fade">
                                      <p:cBhvr>
                                        <p:cTn id="22" dur="500"/>
                                        <p:tgtEl>
                                          <p:spTgt spid="614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style.rotation</p:attrName>
                                        </p:attrNameLst>
                                      </p:cBhvr>
                                      <p:tavLst>
                                        <p:tav tm="0">
                                          <p:val>
                                            <p:fltVal val="360"/>
                                          </p:val>
                                        </p:tav>
                                        <p:tav tm="100000">
                                          <p:val>
                                            <p:fltVal val="0"/>
                                          </p:val>
                                        </p:tav>
                                      </p:tavLst>
                                    </p:anim>
                                    <p:animEffect transition="in" filter="fade">
                                      <p:cBhvr>
                                        <p:cTn id="34" dur="500"/>
                                        <p:tgtEl>
                                          <p:spTgt spid="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681317" y="66294"/>
            <a:ext cx="3110427"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9469FF"/>
                </a:solidFill>
              </a:rPr>
              <a:t>Where</a:t>
            </a:r>
            <a:r>
              <a:rPr lang="es-ES" sz="2800" b="1" dirty="0">
                <a:solidFill>
                  <a:srgbClr val="9469FF"/>
                </a:solidFill>
              </a:rPr>
              <a:t> do </a:t>
            </a:r>
            <a:r>
              <a:rPr lang="es-ES" sz="2800" b="1" dirty="0" err="1">
                <a:solidFill>
                  <a:srgbClr val="9469FF"/>
                </a:solidFill>
              </a:rPr>
              <a:t>you</a:t>
            </a:r>
            <a:r>
              <a:rPr lang="es-ES" sz="2800" b="1" dirty="0">
                <a:solidFill>
                  <a:srgbClr val="9469FF"/>
                </a:solidFill>
              </a:rPr>
              <a:t> </a:t>
            </a:r>
            <a:r>
              <a:rPr lang="es-ES" sz="2800" b="1" dirty="0" err="1">
                <a:solidFill>
                  <a:srgbClr val="9469FF"/>
                </a:solidFill>
              </a:rPr>
              <a:t>live</a:t>
            </a:r>
            <a:r>
              <a:rPr lang="es-ES" sz="2800" b="1" dirty="0">
                <a:solidFill>
                  <a:srgbClr val="9469FF"/>
                </a:solidFill>
              </a:rPr>
              <a:t>?</a:t>
            </a:r>
          </a:p>
        </p:txBody>
      </p:sp>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677" y="144016"/>
            <a:ext cx="4379979" cy="3284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56840" y="1076345"/>
            <a:ext cx="4684291" cy="1323439"/>
          </a:xfrm>
          <a:prstGeom prst="rect">
            <a:avLst/>
          </a:prstGeom>
        </p:spPr>
        <p:txBody>
          <a:bodyPr wrap="square">
            <a:spAutoFit/>
          </a:bodyPr>
          <a:lstStyle/>
          <a:p>
            <a:r>
              <a:rPr lang="en-US" sz="2000" dirty="0"/>
              <a:t>Sea acorns are named for the resemblance to land acorns. It is a type of crustacean that sticks for life to whales and boats thanks to a substance like cement</a:t>
            </a:r>
            <a:r>
              <a:rPr lang="es-ES" sz="2000" dirty="0"/>
              <a:t>. </a:t>
            </a:r>
          </a:p>
        </p:txBody>
      </p:sp>
      <p:sp>
        <p:nvSpPr>
          <p:cNvPr id="5" name="4 Rectángulo"/>
          <p:cNvSpPr/>
          <p:nvPr/>
        </p:nvSpPr>
        <p:spPr>
          <a:xfrm>
            <a:off x="5758458" y="3728862"/>
            <a:ext cx="6242198" cy="2862322"/>
          </a:xfrm>
          <a:prstGeom prst="rect">
            <a:avLst/>
          </a:prstGeom>
        </p:spPr>
        <p:txBody>
          <a:bodyPr wrap="square">
            <a:spAutoFit/>
          </a:bodyPr>
          <a:lstStyle/>
          <a:p>
            <a:r>
              <a:rPr lang="en-US" sz="2000" dirty="0"/>
              <a:t>The remora moves by letting itself be carried away by marine animals thanks to a suction cup on the top of its head. With this free travel system, it saves energy when being dragged. On the other hand, the remora obtains food easily, either by collecting the small crustaceans attached to the body of its host, or by taking advantage of the fragments that fall into its mouth. In addition, it is very unlikely that any predator would think of attacking a remora when it is accompanied by a shark or a ray</a:t>
            </a:r>
            <a:r>
              <a:rPr lang="es-ES" sz="2000" dirty="0"/>
              <a:t>. </a:t>
            </a:r>
          </a:p>
        </p:txBody>
      </p:sp>
      <p:pic>
        <p:nvPicPr>
          <p:cNvPr id="717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6840" y="3212976"/>
            <a:ext cx="2612533" cy="3483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n 6">
            <a:extLst>
              <a:ext uri="{FF2B5EF4-FFF2-40B4-BE49-F238E27FC236}">
                <a16:creationId xmlns:a16="http://schemas.microsoft.com/office/drawing/2014/main" id="{6FBCCB45-9732-86A8-7A51-EF9E3BD920FD}"/>
              </a:ext>
            </a:extLst>
          </p:cNvPr>
          <p:cNvPicPr>
            <a:picLocks noChangeAspect="1"/>
          </p:cNvPicPr>
          <p:nvPr/>
        </p:nvPicPr>
        <p:blipFill>
          <a:blip r:embed="rId5"/>
          <a:stretch>
            <a:fillRect/>
          </a:stretch>
        </p:blipFill>
        <p:spPr>
          <a:xfrm>
            <a:off x="4984199" y="620688"/>
            <a:ext cx="2407945" cy="2508451"/>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8F7815F4-E2AE-9FCB-472B-E90327610E12}"/>
              </a:ext>
            </a:extLst>
          </p:cNvPr>
          <p:cNvPicPr>
            <a:picLocks noChangeAspect="1"/>
          </p:cNvPicPr>
          <p:nvPr/>
        </p:nvPicPr>
        <p:blipFill>
          <a:blip r:embed="rId6"/>
          <a:stretch>
            <a:fillRect/>
          </a:stretch>
        </p:blipFill>
        <p:spPr>
          <a:xfrm rot="5400000">
            <a:off x="2371553" y="3776303"/>
            <a:ext cx="3534596" cy="2407943"/>
          </a:xfrm>
          <a:prstGeom prst="rect">
            <a:avLst/>
          </a:prstGeom>
          <a:ln>
            <a:noFill/>
          </a:ln>
          <a:effectLst>
            <a:outerShdw blurRad="292100" dist="139700" dir="2700000" algn="tl" rotWithShape="0">
              <a:srgbClr val="333333">
                <a:alpha val="65000"/>
              </a:srgbClr>
            </a:outerShdw>
          </a:effectLst>
        </p:spPr>
      </p:pic>
      <p:grpSp>
        <p:nvGrpSpPr>
          <p:cNvPr id="12" name="Grupo 11">
            <a:extLst>
              <a:ext uri="{FF2B5EF4-FFF2-40B4-BE49-F238E27FC236}">
                <a16:creationId xmlns:a16="http://schemas.microsoft.com/office/drawing/2014/main" id="{01FEAC8F-0885-CB44-19BD-6E8586A58157}"/>
              </a:ext>
            </a:extLst>
          </p:cNvPr>
          <p:cNvGrpSpPr/>
          <p:nvPr/>
        </p:nvGrpSpPr>
        <p:grpSpPr>
          <a:xfrm>
            <a:off x="91690" y="49403"/>
            <a:ext cx="655900" cy="594682"/>
            <a:chOff x="91690" y="49403"/>
            <a:chExt cx="655900" cy="594682"/>
          </a:xfrm>
          <a:solidFill>
            <a:srgbClr val="856D83"/>
          </a:solidFill>
        </p:grpSpPr>
        <p:sp>
          <p:nvSpPr>
            <p:cNvPr id="10" name="Forma libre: forma 9">
              <a:extLst>
                <a:ext uri="{FF2B5EF4-FFF2-40B4-BE49-F238E27FC236}">
                  <a16:creationId xmlns:a16="http://schemas.microsoft.com/office/drawing/2014/main" id="{BC6BF0BE-A2AC-3EA8-D932-9CA1B6B5992E}"/>
                </a:ext>
              </a:extLst>
            </p:cNvPr>
            <p:cNvSpPr/>
            <p:nvPr/>
          </p:nvSpPr>
          <p:spPr>
            <a:xfrm>
              <a:off x="91690" y="521651"/>
              <a:ext cx="655900" cy="122434"/>
            </a:xfrm>
            <a:custGeom>
              <a:avLst/>
              <a:gdLst>
                <a:gd name="connsiteX0" fmla="*/ 0 w 655900"/>
                <a:gd name="connsiteY0" fmla="*/ 69963 h 122434"/>
                <a:gd name="connsiteX1" fmla="*/ 34981 w 655900"/>
                <a:gd name="connsiteY1" fmla="*/ 122435 h 122434"/>
                <a:gd name="connsiteX2" fmla="*/ 533465 w 655900"/>
                <a:gd name="connsiteY2" fmla="*/ 122435 h 122434"/>
                <a:gd name="connsiteX3" fmla="*/ 655900 w 655900"/>
                <a:gd name="connsiteY3" fmla="*/ 0 h 122434"/>
                <a:gd name="connsiteX4" fmla="*/ 0 w 655900"/>
                <a:gd name="connsiteY4" fmla="*/ 69963 h 12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00" h="122434">
                  <a:moveTo>
                    <a:pt x="0" y="69963"/>
                  </a:moveTo>
                  <a:lnTo>
                    <a:pt x="34981" y="122435"/>
                  </a:lnTo>
                  <a:lnTo>
                    <a:pt x="533465" y="122435"/>
                  </a:lnTo>
                  <a:cubicBezTo>
                    <a:pt x="600804" y="122435"/>
                    <a:pt x="655900" y="67339"/>
                    <a:pt x="655900" y="0"/>
                  </a:cubicBezTo>
                  <a:lnTo>
                    <a:pt x="0" y="69963"/>
                  </a:lnTo>
                  <a:close/>
                </a:path>
              </a:pathLst>
            </a:custGeom>
            <a:grpFill/>
            <a:ln w="8731" cap="flat">
              <a:noFill/>
              <a:prstDash val="solid"/>
              <a:miter/>
            </a:ln>
            <a:scene3d>
              <a:camera prst="orthographicFront"/>
              <a:lightRig rig="threePt" dir="t"/>
            </a:scene3d>
            <a:sp3d>
              <a:bevelT/>
            </a:sp3d>
          </p:spPr>
          <p:txBody>
            <a:bodyPr rtlCol="0" anchor="ctr"/>
            <a:lstStyle/>
            <a:p>
              <a:endParaRPr lang="es-ES"/>
            </a:p>
          </p:txBody>
        </p:sp>
        <p:sp>
          <p:nvSpPr>
            <p:cNvPr id="11" name="Forma libre: forma 10">
              <a:extLst>
                <a:ext uri="{FF2B5EF4-FFF2-40B4-BE49-F238E27FC236}">
                  <a16:creationId xmlns:a16="http://schemas.microsoft.com/office/drawing/2014/main" id="{D8077AC1-F680-429C-E9FD-30F1AD631644}"/>
                </a:ext>
              </a:extLst>
            </p:cNvPr>
            <p:cNvSpPr/>
            <p:nvPr/>
          </p:nvSpPr>
          <p:spPr>
            <a:xfrm>
              <a:off x="131918" y="49403"/>
              <a:ext cx="546583" cy="499358"/>
            </a:xfrm>
            <a:custGeom>
              <a:avLst/>
              <a:gdLst>
                <a:gd name="connsiteX0" fmla="*/ 85704 w 546583"/>
                <a:gd name="connsiteY0" fmla="*/ 454757 h 499358"/>
                <a:gd name="connsiteX1" fmla="*/ 0 w 546583"/>
                <a:gd name="connsiteY1" fmla="*/ 464377 h 499358"/>
                <a:gd name="connsiteX2" fmla="*/ 4373 w 546583"/>
                <a:gd name="connsiteY2" fmla="*/ 499359 h 499358"/>
                <a:gd name="connsiteX3" fmla="*/ 546583 w 546583"/>
                <a:gd name="connsiteY3" fmla="*/ 437267 h 499358"/>
                <a:gd name="connsiteX4" fmla="*/ 545709 w 546583"/>
                <a:gd name="connsiteY4" fmla="*/ 428521 h 499358"/>
                <a:gd name="connsiteX5" fmla="*/ 283349 w 546583"/>
                <a:gd name="connsiteY5" fmla="*/ 69963 h 499358"/>
                <a:gd name="connsiteX6" fmla="*/ 283349 w 546583"/>
                <a:gd name="connsiteY6" fmla="*/ 432019 h 499358"/>
                <a:gd name="connsiteX7" fmla="*/ 248367 w 546583"/>
                <a:gd name="connsiteY7" fmla="*/ 436392 h 499358"/>
                <a:gd name="connsiteX8" fmla="*/ 248367 w 546583"/>
                <a:gd name="connsiteY8" fmla="*/ 0 h 499358"/>
                <a:gd name="connsiteX9" fmla="*/ 213386 w 546583"/>
                <a:gd name="connsiteY9" fmla="*/ 0 h 499358"/>
                <a:gd name="connsiteX10" fmla="*/ 213386 w 546583"/>
                <a:gd name="connsiteY10" fmla="*/ 34981 h 499358"/>
                <a:gd name="connsiteX11" fmla="*/ 108442 w 546583"/>
                <a:gd name="connsiteY11" fmla="*/ 122435 h 499358"/>
                <a:gd name="connsiteX12" fmla="*/ 213386 w 546583"/>
                <a:gd name="connsiteY12" fmla="*/ 104944 h 499358"/>
                <a:gd name="connsiteX13" fmla="*/ 213386 w 546583"/>
                <a:gd name="connsiteY13" fmla="*/ 139925 h 499358"/>
                <a:gd name="connsiteX14" fmla="*/ 85704 w 546583"/>
                <a:gd name="connsiteY14" fmla="*/ 454757 h 49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6583" h="499358">
                  <a:moveTo>
                    <a:pt x="85704" y="454757"/>
                  </a:moveTo>
                  <a:lnTo>
                    <a:pt x="0" y="464377"/>
                  </a:lnTo>
                  <a:lnTo>
                    <a:pt x="4373" y="499359"/>
                  </a:lnTo>
                  <a:lnTo>
                    <a:pt x="546583" y="437267"/>
                  </a:lnTo>
                  <a:lnTo>
                    <a:pt x="545709" y="428521"/>
                  </a:lnTo>
                  <a:cubicBezTo>
                    <a:pt x="545709" y="168785"/>
                    <a:pt x="283349" y="69963"/>
                    <a:pt x="283349" y="69963"/>
                  </a:cubicBezTo>
                  <a:lnTo>
                    <a:pt x="283349" y="432019"/>
                  </a:lnTo>
                  <a:lnTo>
                    <a:pt x="248367" y="436392"/>
                  </a:lnTo>
                  <a:lnTo>
                    <a:pt x="248367" y="0"/>
                  </a:lnTo>
                  <a:lnTo>
                    <a:pt x="213386" y="0"/>
                  </a:lnTo>
                  <a:lnTo>
                    <a:pt x="213386" y="34981"/>
                  </a:lnTo>
                  <a:lnTo>
                    <a:pt x="108442" y="122435"/>
                  </a:lnTo>
                  <a:lnTo>
                    <a:pt x="213386" y="104944"/>
                  </a:lnTo>
                  <a:lnTo>
                    <a:pt x="213386" y="139925"/>
                  </a:lnTo>
                  <a:lnTo>
                    <a:pt x="85704" y="454757"/>
                  </a:lnTo>
                  <a:close/>
                </a:path>
              </a:pathLst>
            </a:custGeom>
            <a:grpFill/>
            <a:ln w="8731" cap="flat">
              <a:noFill/>
              <a:prstDash val="solid"/>
              <a:miter/>
            </a:ln>
            <a:scene3d>
              <a:camera prst="orthographicFront"/>
              <a:lightRig rig="threePt" dir="t"/>
            </a:scene3d>
            <a:sp3d>
              <a:bevelT/>
            </a:sp3d>
          </p:spPr>
          <p:txBody>
            <a:bodyPr rtlCol="0" anchor="ctr"/>
            <a:lstStyle/>
            <a:p>
              <a:endParaRPr lang="es-ES"/>
            </a:p>
          </p:txBody>
        </p:sp>
      </p:grpSp>
      <p:sp>
        <p:nvSpPr>
          <p:cNvPr id="3" name="1 CuadroTexto">
            <a:extLst>
              <a:ext uri="{FF2B5EF4-FFF2-40B4-BE49-F238E27FC236}">
                <a16:creationId xmlns:a16="http://schemas.microsoft.com/office/drawing/2014/main" id="{16792ECA-1B77-93BC-CA99-AC2FED04CCDA}"/>
              </a:ext>
            </a:extLst>
          </p:cNvPr>
          <p:cNvSpPr txBox="1"/>
          <p:nvPr/>
        </p:nvSpPr>
        <p:spPr>
          <a:xfrm>
            <a:off x="3885838" y="66294"/>
            <a:ext cx="3110427"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9469FF"/>
                </a:solidFill>
              </a:rPr>
              <a:t>Traveling</a:t>
            </a:r>
            <a:r>
              <a:rPr lang="es-ES" sz="2800" b="1" dirty="0">
                <a:solidFill>
                  <a:srgbClr val="9469FF"/>
                </a:solidFill>
              </a:rPr>
              <a:t> </a:t>
            </a:r>
            <a:r>
              <a:rPr lang="es-ES" sz="2800" b="1" dirty="0" err="1">
                <a:solidFill>
                  <a:srgbClr val="9469FF"/>
                </a:solidFill>
              </a:rPr>
              <a:t>for</a:t>
            </a:r>
            <a:r>
              <a:rPr lang="es-ES" sz="2800" b="1" dirty="0">
                <a:solidFill>
                  <a:srgbClr val="9469FF"/>
                </a:solidFill>
              </a:rPr>
              <a:t> free</a:t>
            </a:r>
          </a:p>
        </p:txBody>
      </p:sp>
    </p:spTree>
    <p:extLst>
      <p:ext uri="{BB962C8B-B14F-4D97-AF65-F5344CB8AC3E}">
        <p14:creationId xmlns:p14="http://schemas.microsoft.com/office/powerpoint/2010/main" val="23124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 presetClass="entr" presetSubtype="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par>
                                <p:cTn id="20" presetID="4" presetClass="entr" presetSubtype="16" fill="hold" nodeType="with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box(in)">
                                      <p:cBhvr>
                                        <p:cTn id="22" dur="2000"/>
                                        <p:tgtEl>
                                          <p:spTgt spid="717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animEffect transition="in" filter="box(in)">
                                      <p:cBhvr>
                                        <p:cTn id="31" dur="2000"/>
                                        <p:tgtEl>
                                          <p:spTgt spid="7174"/>
                                        </p:tgtEl>
                                      </p:cBhvr>
                                    </p:animEffect>
                                  </p:childTnLst>
                                </p:cTn>
                              </p:par>
                              <p:par>
                                <p:cTn id="32" presetID="4"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481349688"/>
              </p:ext>
            </p:extLst>
          </p:nvPr>
        </p:nvGraphicFramePr>
        <p:xfrm>
          <a:off x="191344" y="1268760"/>
          <a:ext cx="11665295"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Rectángulo"/>
          <p:cNvSpPr/>
          <p:nvPr/>
        </p:nvSpPr>
        <p:spPr>
          <a:xfrm>
            <a:off x="551384" y="44624"/>
            <a:ext cx="11305255" cy="1200329"/>
          </a:xfrm>
          <a:prstGeom prst="rect">
            <a:avLst/>
          </a:prstGeom>
        </p:spPr>
        <p:txBody>
          <a:bodyPr wrap="square">
            <a:spAutoFit/>
          </a:bodyPr>
          <a:lstStyle/>
          <a:p>
            <a:pPr algn="ctr"/>
            <a:r>
              <a:rPr lang="en-US" sz="2400" b="1" dirty="0"/>
              <a:t>Solomon observed nature and was aware of its ignorance. This humbled him. He tells us about four animals that he observed.</a:t>
            </a:r>
            <a:r>
              <a:rPr lang="es-ES" sz="2400" b="1" dirty="0"/>
              <a:t> “</a:t>
            </a:r>
            <a:r>
              <a:rPr lang="en-US" sz="2400" b="1" dirty="0"/>
              <a:t>There be four things which are little upon the earth, but they are exceeding wise</a:t>
            </a:r>
            <a:r>
              <a:rPr lang="es-ES" sz="2400" b="1" dirty="0"/>
              <a:t>”. </a:t>
            </a:r>
            <a:r>
              <a:rPr lang="es-ES" sz="2400" b="1" dirty="0" err="1"/>
              <a:t>Proverbs</a:t>
            </a:r>
            <a:r>
              <a:rPr lang="es-ES" sz="2400" b="1" dirty="0"/>
              <a:t> 30:24-28 </a:t>
            </a:r>
            <a:r>
              <a:rPr lang="es-ES" sz="2400" b="1" dirty="0" err="1"/>
              <a:t>NIV</a:t>
            </a:r>
            <a:endParaRPr lang="es-ES" sz="2400" b="1" dirty="0"/>
          </a:p>
        </p:txBody>
      </p:sp>
      <p:sp>
        <p:nvSpPr>
          <p:cNvPr id="3" name="CuadroTexto 2">
            <a:extLst>
              <a:ext uri="{FF2B5EF4-FFF2-40B4-BE49-F238E27FC236}">
                <a16:creationId xmlns:a16="http://schemas.microsoft.com/office/drawing/2014/main" id="{A4042405-25F1-BEDF-4847-CCDFDC7D8BB1}"/>
              </a:ext>
            </a:extLst>
          </p:cNvPr>
          <p:cNvSpPr txBox="1"/>
          <p:nvPr/>
        </p:nvSpPr>
        <p:spPr>
          <a:xfrm>
            <a:off x="1" y="5931277"/>
            <a:ext cx="12192000" cy="954107"/>
          </a:xfrm>
          <a:prstGeom prst="rect">
            <a:avLst/>
          </a:prstGeom>
          <a:noFill/>
        </p:spPr>
        <p:txBody>
          <a:bodyPr wrap="square" rtlCol="0">
            <a:spAutoFit/>
          </a:bodyPr>
          <a:lstStyle/>
          <a:p>
            <a:pPr algn="ctr"/>
            <a:r>
              <a:rPr lang="en-US" sz="2800" b="1" dirty="0"/>
              <a:t>Let's see where some animals live and thus learn more about the greatness of God manifested in His creation. I hope it leads you to praise and exalt God</a:t>
            </a:r>
            <a:r>
              <a:rPr lang="es-ES" sz="2800" b="1" dirty="0"/>
              <a:t>.  </a:t>
            </a:r>
          </a:p>
        </p:txBody>
      </p:sp>
    </p:spTree>
    <p:extLst>
      <p:ext uri="{BB962C8B-B14F-4D97-AF65-F5344CB8AC3E}">
        <p14:creationId xmlns:p14="http://schemas.microsoft.com/office/powerpoint/2010/main" val="330108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graphicEl>
                                              <a:dgm id="{9C4AE8B8-1A4C-49C2-860D-BB2ACD3D27FB}"/>
                                            </p:graphicEl>
                                          </p:spTgt>
                                        </p:tgtEl>
                                        <p:attrNameLst>
                                          <p:attrName>style.visibility</p:attrName>
                                        </p:attrNameLst>
                                      </p:cBhvr>
                                      <p:to>
                                        <p:strVal val="visible"/>
                                      </p:to>
                                    </p:set>
                                    <p:animEffect transition="in" filter="randombar(horizontal)">
                                      <p:cBhvr>
                                        <p:cTn id="12" dur="500"/>
                                        <p:tgtEl>
                                          <p:spTgt spid="5">
                                            <p:graphicEl>
                                              <a:dgm id="{9C4AE8B8-1A4C-49C2-860D-BB2ACD3D27FB}"/>
                                            </p:graphicEl>
                                          </p:spTgt>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
                                            <p:graphicEl>
                                              <a:dgm id="{DF7E72BF-DF22-4A47-8D1E-F763ED0DE13C}"/>
                                            </p:graphicEl>
                                          </p:spTgt>
                                        </p:tgtEl>
                                        <p:attrNameLst>
                                          <p:attrName>style.visibility</p:attrName>
                                        </p:attrNameLst>
                                      </p:cBhvr>
                                      <p:to>
                                        <p:strVal val="visible"/>
                                      </p:to>
                                    </p:set>
                                    <p:anim calcmode="lin" valueType="num">
                                      <p:cBhvr>
                                        <p:cTn id="16" dur="500" fill="hold"/>
                                        <p:tgtEl>
                                          <p:spTgt spid="5">
                                            <p:graphicEl>
                                              <a:dgm id="{DF7E72BF-DF22-4A47-8D1E-F763ED0DE13C}"/>
                                            </p:graphicEl>
                                          </p:spTgt>
                                        </p:tgtEl>
                                        <p:attrNameLst>
                                          <p:attrName>ppt_w</p:attrName>
                                        </p:attrNameLst>
                                      </p:cBhvr>
                                      <p:tavLst>
                                        <p:tav tm="0">
                                          <p:val>
                                            <p:fltVal val="0"/>
                                          </p:val>
                                        </p:tav>
                                        <p:tav tm="100000">
                                          <p:val>
                                            <p:strVal val="#ppt_w"/>
                                          </p:val>
                                        </p:tav>
                                      </p:tavLst>
                                    </p:anim>
                                    <p:anim calcmode="lin" valueType="num">
                                      <p:cBhvr>
                                        <p:cTn id="17" dur="500" fill="hold"/>
                                        <p:tgtEl>
                                          <p:spTgt spid="5">
                                            <p:graphicEl>
                                              <a:dgm id="{DF7E72BF-DF22-4A47-8D1E-F763ED0DE13C}"/>
                                            </p:graphicEl>
                                          </p:spTgt>
                                        </p:tgtEl>
                                        <p:attrNameLst>
                                          <p:attrName>ppt_h</p:attrName>
                                        </p:attrNameLst>
                                      </p:cBhvr>
                                      <p:tavLst>
                                        <p:tav tm="0">
                                          <p:val>
                                            <p:fltVal val="0"/>
                                          </p:val>
                                        </p:tav>
                                        <p:tav tm="100000">
                                          <p:val>
                                            <p:strVal val="#ppt_h"/>
                                          </p:val>
                                        </p:tav>
                                      </p:tavLst>
                                    </p:anim>
                                    <p:animEffect transition="in" filter="fade">
                                      <p:cBhvr>
                                        <p:cTn id="18" dur="500"/>
                                        <p:tgtEl>
                                          <p:spTgt spid="5">
                                            <p:graphicEl>
                                              <a:dgm id="{DF7E72BF-DF22-4A47-8D1E-F763ED0DE13C}"/>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
                                            <p:graphicEl>
                                              <a:dgm id="{347B5182-595B-46EB-9712-F03A5F5E65A1}"/>
                                            </p:graphicEl>
                                          </p:spTgt>
                                        </p:tgtEl>
                                        <p:attrNameLst>
                                          <p:attrName>style.visibility</p:attrName>
                                        </p:attrNameLst>
                                      </p:cBhvr>
                                      <p:to>
                                        <p:strVal val="visible"/>
                                      </p:to>
                                    </p:set>
                                    <p:animEffect transition="in" filter="wipe(up)">
                                      <p:cBhvr>
                                        <p:cTn id="21" dur="500"/>
                                        <p:tgtEl>
                                          <p:spTgt spid="5">
                                            <p:graphicEl>
                                              <a:dgm id="{347B5182-595B-46EB-9712-F03A5F5E65A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graphicEl>
                                              <a:dgm id="{D6B3CD43-9178-4C28-A77C-1C95C7DBBC47}"/>
                                            </p:graphicEl>
                                          </p:spTgt>
                                        </p:tgtEl>
                                        <p:attrNameLst>
                                          <p:attrName>style.visibility</p:attrName>
                                        </p:attrNameLst>
                                      </p:cBhvr>
                                      <p:to>
                                        <p:strVal val="visible"/>
                                      </p:to>
                                    </p:set>
                                    <p:anim calcmode="lin" valueType="num">
                                      <p:cBhvr>
                                        <p:cTn id="26" dur="500" fill="hold"/>
                                        <p:tgtEl>
                                          <p:spTgt spid="5">
                                            <p:graphicEl>
                                              <a:dgm id="{D6B3CD43-9178-4C28-A77C-1C95C7DBBC47}"/>
                                            </p:graphicEl>
                                          </p:spTgt>
                                        </p:tgtEl>
                                        <p:attrNameLst>
                                          <p:attrName>ppt_w</p:attrName>
                                        </p:attrNameLst>
                                      </p:cBhvr>
                                      <p:tavLst>
                                        <p:tav tm="0">
                                          <p:val>
                                            <p:fltVal val="0"/>
                                          </p:val>
                                        </p:tav>
                                        <p:tav tm="100000">
                                          <p:val>
                                            <p:strVal val="#ppt_w"/>
                                          </p:val>
                                        </p:tav>
                                      </p:tavLst>
                                    </p:anim>
                                    <p:anim calcmode="lin" valueType="num">
                                      <p:cBhvr>
                                        <p:cTn id="27" dur="500" fill="hold"/>
                                        <p:tgtEl>
                                          <p:spTgt spid="5">
                                            <p:graphicEl>
                                              <a:dgm id="{D6B3CD43-9178-4C28-A77C-1C95C7DBBC47}"/>
                                            </p:graphicEl>
                                          </p:spTgt>
                                        </p:tgtEl>
                                        <p:attrNameLst>
                                          <p:attrName>ppt_h</p:attrName>
                                        </p:attrNameLst>
                                      </p:cBhvr>
                                      <p:tavLst>
                                        <p:tav tm="0">
                                          <p:val>
                                            <p:fltVal val="0"/>
                                          </p:val>
                                        </p:tav>
                                        <p:tav tm="100000">
                                          <p:val>
                                            <p:strVal val="#ppt_h"/>
                                          </p:val>
                                        </p:tav>
                                      </p:tavLst>
                                    </p:anim>
                                    <p:animEffect transition="in" filter="fade">
                                      <p:cBhvr>
                                        <p:cTn id="28" dur="500"/>
                                        <p:tgtEl>
                                          <p:spTgt spid="5">
                                            <p:graphicEl>
                                              <a:dgm id="{D6B3CD43-9178-4C28-A77C-1C95C7DBBC47}"/>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graphicEl>
                                              <a:dgm id="{B991A3C4-14D8-49BA-97F7-5F770FC4F146}"/>
                                            </p:graphicEl>
                                          </p:spTgt>
                                        </p:tgtEl>
                                        <p:attrNameLst>
                                          <p:attrName>style.visibility</p:attrName>
                                        </p:attrNameLst>
                                      </p:cBhvr>
                                      <p:to>
                                        <p:strVal val="visible"/>
                                      </p:to>
                                    </p:set>
                                    <p:animEffect transition="in" filter="wipe(up)">
                                      <p:cBhvr>
                                        <p:cTn id="31" dur="500"/>
                                        <p:tgtEl>
                                          <p:spTgt spid="5">
                                            <p:graphicEl>
                                              <a:dgm id="{B991A3C4-14D8-49BA-97F7-5F770FC4F14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graphicEl>
                                              <a:dgm id="{F84D109D-EED8-4927-A2E1-46239F6AADFA}"/>
                                            </p:graphicEl>
                                          </p:spTgt>
                                        </p:tgtEl>
                                        <p:attrNameLst>
                                          <p:attrName>style.visibility</p:attrName>
                                        </p:attrNameLst>
                                      </p:cBhvr>
                                      <p:to>
                                        <p:strVal val="visible"/>
                                      </p:to>
                                    </p:set>
                                    <p:anim calcmode="lin" valueType="num">
                                      <p:cBhvr>
                                        <p:cTn id="36" dur="500" fill="hold"/>
                                        <p:tgtEl>
                                          <p:spTgt spid="5">
                                            <p:graphicEl>
                                              <a:dgm id="{F84D109D-EED8-4927-A2E1-46239F6AADFA}"/>
                                            </p:graphicEl>
                                          </p:spTgt>
                                        </p:tgtEl>
                                        <p:attrNameLst>
                                          <p:attrName>ppt_w</p:attrName>
                                        </p:attrNameLst>
                                      </p:cBhvr>
                                      <p:tavLst>
                                        <p:tav tm="0">
                                          <p:val>
                                            <p:fltVal val="0"/>
                                          </p:val>
                                        </p:tav>
                                        <p:tav tm="100000">
                                          <p:val>
                                            <p:strVal val="#ppt_w"/>
                                          </p:val>
                                        </p:tav>
                                      </p:tavLst>
                                    </p:anim>
                                    <p:anim calcmode="lin" valueType="num">
                                      <p:cBhvr>
                                        <p:cTn id="37" dur="500" fill="hold"/>
                                        <p:tgtEl>
                                          <p:spTgt spid="5">
                                            <p:graphicEl>
                                              <a:dgm id="{F84D109D-EED8-4927-A2E1-46239F6AADFA}"/>
                                            </p:graphicEl>
                                          </p:spTgt>
                                        </p:tgtEl>
                                        <p:attrNameLst>
                                          <p:attrName>ppt_h</p:attrName>
                                        </p:attrNameLst>
                                      </p:cBhvr>
                                      <p:tavLst>
                                        <p:tav tm="0">
                                          <p:val>
                                            <p:fltVal val="0"/>
                                          </p:val>
                                        </p:tav>
                                        <p:tav tm="100000">
                                          <p:val>
                                            <p:strVal val="#ppt_h"/>
                                          </p:val>
                                        </p:tav>
                                      </p:tavLst>
                                    </p:anim>
                                    <p:animEffect transition="in" filter="fade">
                                      <p:cBhvr>
                                        <p:cTn id="38" dur="500"/>
                                        <p:tgtEl>
                                          <p:spTgt spid="5">
                                            <p:graphicEl>
                                              <a:dgm id="{F84D109D-EED8-4927-A2E1-46239F6AADFA}"/>
                                            </p:graphic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
                                            <p:graphicEl>
                                              <a:dgm id="{F08529DB-D24C-424C-99B6-A9B517100A27}"/>
                                            </p:graphicEl>
                                          </p:spTgt>
                                        </p:tgtEl>
                                        <p:attrNameLst>
                                          <p:attrName>style.visibility</p:attrName>
                                        </p:attrNameLst>
                                      </p:cBhvr>
                                      <p:to>
                                        <p:strVal val="visible"/>
                                      </p:to>
                                    </p:set>
                                    <p:animEffect transition="in" filter="wipe(up)">
                                      <p:cBhvr>
                                        <p:cTn id="41" dur="500"/>
                                        <p:tgtEl>
                                          <p:spTgt spid="5">
                                            <p:graphicEl>
                                              <a:dgm id="{F08529DB-D24C-424C-99B6-A9B517100A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
                                            <p:graphicEl>
                                              <a:dgm id="{E8D62E94-2B56-46BD-936A-36B33A677DC6}"/>
                                            </p:graphicEl>
                                          </p:spTgt>
                                        </p:tgtEl>
                                        <p:attrNameLst>
                                          <p:attrName>style.visibility</p:attrName>
                                        </p:attrNameLst>
                                      </p:cBhvr>
                                      <p:to>
                                        <p:strVal val="visible"/>
                                      </p:to>
                                    </p:set>
                                    <p:anim calcmode="lin" valueType="num">
                                      <p:cBhvr>
                                        <p:cTn id="46" dur="500" fill="hold"/>
                                        <p:tgtEl>
                                          <p:spTgt spid="5">
                                            <p:graphicEl>
                                              <a:dgm id="{E8D62E94-2B56-46BD-936A-36B33A677DC6}"/>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E8D62E94-2B56-46BD-936A-36B33A677DC6}"/>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E8D62E94-2B56-46BD-936A-36B33A677DC6}"/>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5">
                                            <p:graphicEl>
                                              <a:dgm id="{E8CDCC81-4454-48CE-80EF-34AC84722970}"/>
                                            </p:graphicEl>
                                          </p:spTgt>
                                        </p:tgtEl>
                                        <p:attrNameLst>
                                          <p:attrName>style.visibility</p:attrName>
                                        </p:attrNameLst>
                                      </p:cBhvr>
                                      <p:to>
                                        <p:strVal val="visible"/>
                                      </p:to>
                                    </p:set>
                                    <p:animEffect transition="in" filter="wipe(up)">
                                      <p:cBhvr>
                                        <p:cTn id="51" dur="500"/>
                                        <p:tgtEl>
                                          <p:spTgt spid="5">
                                            <p:graphicEl>
                                              <a:dgm id="{E8CDCC81-4454-48CE-80EF-34AC84722970}"/>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9CD54D5-2C59-17AA-842E-DCB230EA43CC}"/>
              </a:ext>
            </a:extLst>
          </p:cNvPr>
          <p:cNvPicPr>
            <a:picLocks noChangeAspect="1"/>
          </p:cNvPicPr>
          <p:nvPr/>
        </p:nvPicPr>
        <p:blipFill>
          <a:blip r:embed="rId4"/>
          <a:stretch>
            <a:fillRect/>
          </a:stretch>
        </p:blipFill>
        <p:spPr>
          <a:xfrm>
            <a:off x="8725943" y="156105"/>
            <a:ext cx="3202683" cy="3202683"/>
          </a:xfrm>
          <a:prstGeom prst="rect">
            <a:avLst/>
          </a:prstGeom>
        </p:spPr>
      </p:pic>
      <p:sp>
        <p:nvSpPr>
          <p:cNvPr id="2" name="1 CuadroTexto"/>
          <p:cNvSpPr txBox="1"/>
          <p:nvPr/>
        </p:nvSpPr>
        <p:spPr>
          <a:xfrm>
            <a:off x="798221" y="59844"/>
            <a:ext cx="3202682"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B4600C"/>
                </a:solidFill>
              </a:rPr>
              <a:t>Where</a:t>
            </a:r>
            <a:r>
              <a:rPr lang="es-ES" sz="2800" b="1" dirty="0">
                <a:solidFill>
                  <a:srgbClr val="B4600C"/>
                </a:solidFill>
              </a:rPr>
              <a:t> do </a:t>
            </a:r>
            <a:r>
              <a:rPr lang="es-ES" sz="2800" b="1" dirty="0" err="1">
                <a:solidFill>
                  <a:srgbClr val="B4600C"/>
                </a:solidFill>
              </a:rPr>
              <a:t>you</a:t>
            </a:r>
            <a:r>
              <a:rPr lang="es-ES" sz="2800" b="1" dirty="0">
                <a:solidFill>
                  <a:srgbClr val="B4600C"/>
                </a:solidFill>
              </a:rPr>
              <a:t> </a:t>
            </a:r>
            <a:r>
              <a:rPr lang="es-ES" sz="2800" b="1" dirty="0" err="1">
                <a:solidFill>
                  <a:srgbClr val="B4600C"/>
                </a:solidFill>
              </a:rPr>
              <a:t>live</a:t>
            </a:r>
            <a:r>
              <a:rPr lang="es-ES" sz="2800" b="1" dirty="0">
                <a:solidFill>
                  <a:srgbClr val="B4600C"/>
                </a:solidFill>
              </a:rPr>
              <a:t>?</a:t>
            </a:r>
          </a:p>
        </p:txBody>
      </p:sp>
      <p:sp>
        <p:nvSpPr>
          <p:cNvPr id="3" name="2 Rectángulo"/>
          <p:cNvSpPr/>
          <p:nvPr/>
        </p:nvSpPr>
        <p:spPr>
          <a:xfrm>
            <a:off x="983432" y="741075"/>
            <a:ext cx="1307153" cy="369332"/>
          </a:xfrm>
          <a:prstGeom prst="rect">
            <a:avLst/>
          </a:prstGeom>
        </p:spPr>
        <p:txBody>
          <a:bodyPr wrap="none">
            <a:spAutoFit/>
          </a:bodyPr>
          <a:lstStyle/>
          <a:p>
            <a:r>
              <a:rPr lang="es-ES" b="1" dirty="0">
                <a:solidFill>
                  <a:srgbClr val="C00000"/>
                </a:solidFill>
              </a:rPr>
              <a:t>MUD WASP</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846" y="1139340"/>
            <a:ext cx="3553700"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524037" y="213732"/>
            <a:ext cx="1512168" cy="369332"/>
          </a:xfrm>
          <a:prstGeom prst="rect">
            <a:avLst/>
          </a:prstGeom>
          <a:noFill/>
        </p:spPr>
        <p:txBody>
          <a:bodyPr wrap="square" rtlCol="0">
            <a:spAutoFit/>
          </a:bodyPr>
          <a:lstStyle/>
          <a:p>
            <a:r>
              <a:rPr lang="es-ES" b="1" dirty="0">
                <a:solidFill>
                  <a:srgbClr val="C00000"/>
                </a:solidFill>
              </a:rPr>
              <a:t>OVENBIRD</a:t>
            </a:r>
          </a:p>
        </p:txBody>
      </p:sp>
      <p:pic>
        <p:nvPicPr>
          <p:cNvPr id="922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34588" y="848333"/>
            <a:ext cx="3553700" cy="2520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9925"/>
          <a:stretch/>
        </p:blipFill>
        <p:spPr bwMode="auto">
          <a:xfrm>
            <a:off x="63319" y="3914402"/>
            <a:ext cx="3405816" cy="2514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24037" y="3488761"/>
            <a:ext cx="4404589" cy="2940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8670141" y="6488668"/>
            <a:ext cx="1976951" cy="369332"/>
          </a:xfrm>
          <a:prstGeom prst="rect">
            <a:avLst/>
          </a:prstGeom>
        </p:spPr>
        <p:txBody>
          <a:bodyPr wrap="none">
            <a:spAutoFit/>
          </a:bodyPr>
          <a:lstStyle/>
          <a:p>
            <a:r>
              <a:rPr lang="es-ES" b="1" dirty="0">
                <a:solidFill>
                  <a:srgbClr val="C00000"/>
                </a:solidFill>
              </a:rPr>
              <a:t>SWALLOW DAURIC</a:t>
            </a:r>
          </a:p>
        </p:txBody>
      </p:sp>
      <p:pic>
        <p:nvPicPr>
          <p:cNvPr id="7" name="Imagen 6">
            <a:extLst>
              <a:ext uri="{FF2B5EF4-FFF2-40B4-BE49-F238E27FC236}">
                <a16:creationId xmlns:a16="http://schemas.microsoft.com/office/drawing/2014/main" id="{FD5A7B3A-FA7A-5198-4BA6-784EF901FDDA}"/>
              </a:ext>
            </a:extLst>
          </p:cNvPr>
          <p:cNvPicPr>
            <a:picLocks noChangeAspect="1"/>
          </p:cNvPicPr>
          <p:nvPr/>
        </p:nvPicPr>
        <p:blipFill rotWithShape="1">
          <a:blip r:embed="rId9"/>
          <a:srcRect l="6884"/>
          <a:stretch/>
        </p:blipFill>
        <p:spPr>
          <a:xfrm>
            <a:off x="3621032" y="3908494"/>
            <a:ext cx="3553700" cy="2546596"/>
          </a:xfrm>
          <a:prstGeom prst="rect">
            <a:avLst/>
          </a:prstGeom>
          <a:ln>
            <a:noFill/>
          </a:ln>
          <a:effectLst>
            <a:outerShdw blurRad="292100" dist="139700" dir="2700000" algn="tl" rotWithShape="0">
              <a:srgbClr val="333333">
                <a:alpha val="65000"/>
              </a:srgbClr>
            </a:outerShdw>
          </a:effectLst>
        </p:spPr>
      </p:pic>
      <p:sp>
        <p:nvSpPr>
          <p:cNvPr id="5" name="4 Rectángulo"/>
          <p:cNvSpPr/>
          <p:nvPr/>
        </p:nvSpPr>
        <p:spPr>
          <a:xfrm>
            <a:off x="2207568" y="6455090"/>
            <a:ext cx="2033121" cy="369332"/>
          </a:xfrm>
          <a:prstGeom prst="rect">
            <a:avLst/>
          </a:prstGeom>
        </p:spPr>
        <p:txBody>
          <a:bodyPr wrap="none">
            <a:spAutoFit/>
          </a:bodyPr>
          <a:lstStyle/>
          <a:p>
            <a:r>
              <a:rPr lang="es-ES" b="1" dirty="0">
                <a:solidFill>
                  <a:srgbClr val="C00000"/>
                </a:solidFill>
              </a:rPr>
              <a:t>SWALLOW EARWIG</a:t>
            </a:r>
          </a:p>
        </p:txBody>
      </p:sp>
      <p:pic>
        <p:nvPicPr>
          <p:cNvPr id="10" name="Imagen 9" descr="Imagen que contiene exterior, montaña, elefante, roca&#10;&#10;Descripción generada automáticamente">
            <a:extLst>
              <a:ext uri="{FF2B5EF4-FFF2-40B4-BE49-F238E27FC236}">
                <a16:creationId xmlns:a16="http://schemas.microsoft.com/office/drawing/2014/main" id="{E2592DD7-C520-D014-CD2F-39AB63C0B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1065">
            <a:off x="35819" y="29809"/>
            <a:ext cx="803598" cy="672035"/>
          </a:xfrm>
          <a:prstGeom prst="rect">
            <a:avLst/>
          </a:prstGeom>
        </p:spPr>
      </p:pic>
      <p:sp>
        <p:nvSpPr>
          <p:cNvPr id="9" name="1 CuadroTexto">
            <a:extLst>
              <a:ext uri="{FF2B5EF4-FFF2-40B4-BE49-F238E27FC236}">
                <a16:creationId xmlns:a16="http://schemas.microsoft.com/office/drawing/2014/main" id="{A345CA9D-39DE-104F-6B83-ECE3C12AE0D7}"/>
              </a:ext>
            </a:extLst>
          </p:cNvPr>
          <p:cNvSpPr txBox="1"/>
          <p:nvPr/>
        </p:nvSpPr>
        <p:spPr>
          <a:xfrm>
            <a:off x="4060377" y="79402"/>
            <a:ext cx="3553700"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B4600C"/>
                </a:solidFill>
              </a:rPr>
              <a:t>In a </a:t>
            </a:r>
            <a:r>
              <a:rPr lang="es-ES" sz="2800" b="1" dirty="0" err="1">
                <a:solidFill>
                  <a:srgbClr val="B4600C"/>
                </a:solidFill>
              </a:rPr>
              <a:t>mud</a:t>
            </a:r>
            <a:r>
              <a:rPr lang="es-ES" sz="2800" b="1" dirty="0">
                <a:solidFill>
                  <a:srgbClr val="B4600C"/>
                </a:solidFill>
              </a:rPr>
              <a:t> </a:t>
            </a:r>
            <a:r>
              <a:rPr lang="es-ES" sz="2800" b="1" dirty="0" err="1">
                <a:solidFill>
                  <a:srgbClr val="B4600C"/>
                </a:solidFill>
              </a:rPr>
              <a:t>house</a:t>
            </a:r>
            <a:endParaRPr lang="es-ES" sz="2800" b="1" dirty="0">
              <a:solidFill>
                <a:srgbClr val="B4600C"/>
              </a:solidFill>
            </a:endParaRPr>
          </a:p>
        </p:txBody>
      </p:sp>
    </p:spTree>
    <p:extLst>
      <p:ext uri="{BB962C8B-B14F-4D97-AF65-F5344CB8AC3E}">
        <p14:creationId xmlns:p14="http://schemas.microsoft.com/office/powerpoint/2010/main" val="91781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 presetClass="entr" presetSubtype="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anim calcmode="lin" valueType="num">
                                      <p:cBhvr additive="base">
                                        <p:cTn id="23" dur="500" fill="hold"/>
                                        <p:tgtEl>
                                          <p:spTgt spid="9218"/>
                                        </p:tgtEl>
                                        <p:attrNameLst>
                                          <p:attrName>ppt_x</p:attrName>
                                        </p:attrNameLst>
                                      </p:cBhvr>
                                      <p:tavLst>
                                        <p:tav tm="0">
                                          <p:val>
                                            <p:strVal val="0-#ppt_w/2"/>
                                          </p:val>
                                        </p:tav>
                                        <p:tav tm="100000">
                                          <p:val>
                                            <p:strVal val="#ppt_x"/>
                                          </p:val>
                                        </p:tav>
                                      </p:tavLst>
                                    </p:anim>
                                    <p:anim calcmode="lin" valueType="num">
                                      <p:cBhvr additive="base">
                                        <p:cTn id="2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9220"/>
                                        </p:tgtEl>
                                        <p:attrNameLst>
                                          <p:attrName>style.visibility</p:attrName>
                                        </p:attrNameLst>
                                      </p:cBhvr>
                                      <p:to>
                                        <p:strVal val="visible"/>
                                      </p:to>
                                    </p:set>
                                    <p:anim calcmode="lin" valueType="num">
                                      <p:cBhvr additive="base">
                                        <p:cTn id="29" dur="500" fill="hold"/>
                                        <p:tgtEl>
                                          <p:spTgt spid="9220"/>
                                        </p:tgtEl>
                                        <p:attrNameLst>
                                          <p:attrName>ppt_x</p:attrName>
                                        </p:attrNameLst>
                                      </p:cBhvr>
                                      <p:tavLst>
                                        <p:tav tm="0">
                                          <p:val>
                                            <p:strVal val="1+#ppt_w/2"/>
                                          </p:val>
                                        </p:tav>
                                        <p:tav tm="100000">
                                          <p:val>
                                            <p:strVal val="#ppt_x"/>
                                          </p:val>
                                        </p:tav>
                                      </p:tavLst>
                                    </p:anim>
                                    <p:anim calcmode="lin" valueType="num">
                                      <p:cBhvr additive="base">
                                        <p:cTn id="30" dur="500" fill="hold"/>
                                        <p:tgtEl>
                                          <p:spTgt spid="9220"/>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9221"/>
                                        </p:tgtEl>
                                        <p:attrNameLst>
                                          <p:attrName>style.visibility</p:attrName>
                                        </p:attrNameLst>
                                      </p:cBhvr>
                                      <p:to>
                                        <p:strVal val="visible"/>
                                      </p:to>
                                    </p:set>
                                    <p:anim calcmode="lin" valueType="num">
                                      <p:cBhvr additive="base">
                                        <p:cTn id="43" dur="500" fill="hold"/>
                                        <p:tgtEl>
                                          <p:spTgt spid="9221"/>
                                        </p:tgtEl>
                                        <p:attrNameLst>
                                          <p:attrName>ppt_x</p:attrName>
                                        </p:attrNameLst>
                                      </p:cBhvr>
                                      <p:tavLst>
                                        <p:tav tm="0">
                                          <p:val>
                                            <p:strVal val="1+#ppt_w/2"/>
                                          </p:val>
                                        </p:tav>
                                        <p:tav tm="100000">
                                          <p:val>
                                            <p:strVal val="#ppt_x"/>
                                          </p:val>
                                        </p:tav>
                                      </p:tavLst>
                                    </p:anim>
                                    <p:anim calcmode="lin" valueType="num">
                                      <p:cBhvr additive="base">
                                        <p:cTn id="44" dur="500" fill="hold"/>
                                        <p:tgtEl>
                                          <p:spTgt spid="9221"/>
                                        </p:tgtEl>
                                        <p:attrNameLst>
                                          <p:attrName>ppt_y</p:attrName>
                                        </p:attrNameLst>
                                      </p:cBhvr>
                                      <p:tavLst>
                                        <p:tav tm="0">
                                          <p:val>
                                            <p:strVal val="0-#ppt_h/2"/>
                                          </p:val>
                                        </p:tav>
                                        <p:tav tm="100000">
                                          <p:val>
                                            <p:strVal val="#ppt_y"/>
                                          </p:val>
                                        </p:tav>
                                      </p:tavLst>
                                    </p:anim>
                                  </p:childTnLst>
                                </p:cTn>
                              </p:par>
                              <p:par>
                                <p:cTn id="45" presetID="2" presetClass="entr" presetSubtype="3"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1+#ppt_w/2"/>
                                          </p:val>
                                        </p:tav>
                                        <p:tav tm="100000">
                                          <p:val>
                                            <p:strVal val="#ppt_x"/>
                                          </p:val>
                                        </p:tav>
                                      </p:tavLst>
                                    </p:anim>
                                    <p:anim calcmode="lin" valueType="num">
                                      <p:cBhvr additive="base">
                                        <p:cTn id="48" dur="500" fill="hold"/>
                                        <p:tgtEl>
                                          <p:spTgt spid="5"/>
                                        </p:tgtEl>
                                        <p:attrNameLst>
                                          <p:attrName>ppt_y</p:attrName>
                                        </p:attrNameLst>
                                      </p:cBhvr>
                                      <p:tavLst>
                                        <p:tav tm="0">
                                          <p:val>
                                            <p:strVal val="0-#ppt_h/2"/>
                                          </p:val>
                                        </p:tav>
                                        <p:tav tm="100000">
                                          <p:val>
                                            <p:strVal val="#ppt_y"/>
                                          </p:val>
                                        </p:tav>
                                      </p:tavLst>
                                    </p:anim>
                                  </p:childTnLst>
                                </p:cTn>
                              </p:par>
                              <p:par>
                                <p:cTn id="49" presetID="2" presetClass="entr" presetSubtype="3"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9" fill="hold" nodeType="clickEffect">
                                  <p:stCondLst>
                                    <p:cond delay="0"/>
                                  </p:stCondLst>
                                  <p:childTnLst>
                                    <p:set>
                                      <p:cBhvr>
                                        <p:cTn id="56" dur="1" fill="hold">
                                          <p:stCondLst>
                                            <p:cond delay="0"/>
                                          </p:stCondLst>
                                        </p:cTn>
                                        <p:tgtEl>
                                          <p:spTgt spid="9223"/>
                                        </p:tgtEl>
                                        <p:attrNameLst>
                                          <p:attrName>style.visibility</p:attrName>
                                        </p:attrNameLst>
                                      </p:cBhvr>
                                      <p:to>
                                        <p:strVal val="visible"/>
                                      </p:to>
                                    </p:set>
                                    <p:anim calcmode="lin" valueType="num">
                                      <p:cBhvr additive="base">
                                        <p:cTn id="57" dur="500" fill="hold"/>
                                        <p:tgtEl>
                                          <p:spTgt spid="9223"/>
                                        </p:tgtEl>
                                        <p:attrNameLst>
                                          <p:attrName>ppt_x</p:attrName>
                                        </p:attrNameLst>
                                      </p:cBhvr>
                                      <p:tavLst>
                                        <p:tav tm="0">
                                          <p:val>
                                            <p:strVal val="0-#ppt_w/2"/>
                                          </p:val>
                                        </p:tav>
                                        <p:tav tm="100000">
                                          <p:val>
                                            <p:strVal val="#ppt_x"/>
                                          </p:val>
                                        </p:tav>
                                      </p:tavLst>
                                    </p:anim>
                                    <p:anim calcmode="lin" valueType="num">
                                      <p:cBhvr additive="base">
                                        <p:cTn id="58" dur="500" fill="hold"/>
                                        <p:tgtEl>
                                          <p:spTgt spid="9223"/>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0-#ppt_w/2"/>
                                          </p:val>
                                        </p:tav>
                                        <p:tav tm="100000">
                                          <p:val>
                                            <p:strVal val="#ppt_x"/>
                                          </p:val>
                                        </p:tav>
                                      </p:tavLst>
                                    </p:anim>
                                    <p:anim calcmode="lin" valueType="num">
                                      <p:cBhvr additive="base">
                                        <p:cTn id="6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847725" y="102923"/>
            <a:ext cx="3086729"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90856E"/>
                </a:solidFill>
              </a:rPr>
              <a:t>Where</a:t>
            </a:r>
            <a:r>
              <a:rPr lang="es-ES" sz="2800" b="1" dirty="0">
                <a:solidFill>
                  <a:srgbClr val="90856E"/>
                </a:solidFill>
              </a:rPr>
              <a:t> do </a:t>
            </a:r>
            <a:r>
              <a:rPr lang="es-ES" sz="2800" b="1" dirty="0" err="1">
                <a:solidFill>
                  <a:srgbClr val="90856E"/>
                </a:solidFill>
              </a:rPr>
              <a:t>you</a:t>
            </a:r>
            <a:r>
              <a:rPr lang="es-ES" sz="2800" b="1" dirty="0">
                <a:solidFill>
                  <a:srgbClr val="90856E"/>
                </a:solidFill>
              </a:rPr>
              <a:t> </a:t>
            </a:r>
            <a:r>
              <a:rPr lang="es-ES" sz="2800" b="1" dirty="0" err="1">
                <a:solidFill>
                  <a:srgbClr val="90856E"/>
                </a:solidFill>
              </a:rPr>
              <a:t>live</a:t>
            </a:r>
            <a:r>
              <a:rPr lang="es-ES" sz="2800" b="1" dirty="0">
                <a:solidFill>
                  <a:srgbClr val="90856E"/>
                </a:solidFill>
              </a:rPr>
              <a:t>?</a:t>
            </a:r>
          </a:p>
        </p:txBody>
      </p:sp>
      <p:sp>
        <p:nvSpPr>
          <p:cNvPr id="4" name="3 Rectángulo"/>
          <p:cNvSpPr/>
          <p:nvPr/>
        </p:nvSpPr>
        <p:spPr>
          <a:xfrm>
            <a:off x="298023" y="919042"/>
            <a:ext cx="11809311" cy="2554545"/>
          </a:xfrm>
          <a:prstGeom prst="rect">
            <a:avLst/>
          </a:prstGeom>
        </p:spPr>
        <p:txBody>
          <a:bodyPr wrap="square">
            <a:spAutoFit/>
          </a:bodyPr>
          <a:lstStyle/>
          <a:p>
            <a:r>
              <a:rPr lang="en-US" sz="2000" dirty="0"/>
              <a:t>Tardigrades are known as water bears because of the way they move. They measure between 0.2" and 0.6". If the environment in which they live loses its water, these animals reduce their water by 85% to 3% and go into a state of torpor. They are capable of spending 100 years in this state</a:t>
            </a:r>
            <a:r>
              <a:rPr lang="es-ES" sz="2000" dirty="0"/>
              <a:t>.</a:t>
            </a:r>
          </a:p>
          <a:p>
            <a:r>
              <a:rPr lang="en-US" sz="2000" dirty="0"/>
              <a:t>In a state of lethargy, they endure temperatures between 457.6 ºF degrees below zero and 303.8 ºF, a temperature well above the boiling of water</a:t>
            </a:r>
            <a:r>
              <a:rPr lang="es-ES" sz="2000" dirty="0"/>
              <a:t>.</a:t>
            </a:r>
          </a:p>
          <a:p>
            <a:r>
              <a:rPr lang="en-US" sz="2000" dirty="0"/>
              <a:t>They withstand extreme pressures almost 6 times above the deepest point of the earth. In 2007 they were placed on the outside of the Foton-M3 spacecraft and survived the trip. They inhabit every place on the planet where there is fresh or salt water and are present in every ecosystem on Earth</a:t>
            </a:r>
            <a:r>
              <a:rPr lang="es-ES" sz="2000" dirty="0"/>
              <a:t>. </a:t>
            </a:r>
          </a:p>
        </p:txBody>
      </p:sp>
      <p:pic>
        <p:nvPicPr>
          <p:cNvPr id="1024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5755" y="3525720"/>
            <a:ext cx="3631094" cy="3058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34454" y="3525719"/>
            <a:ext cx="4229807" cy="3057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B07F818A-BC3F-69CD-9282-11D3D1C6A9B3}"/>
              </a:ext>
            </a:extLst>
          </p:cNvPr>
          <p:cNvPicPr>
            <a:picLocks noChangeAspect="1"/>
          </p:cNvPicPr>
          <p:nvPr/>
        </p:nvPicPr>
        <p:blipFill rotWithShape="1">
          <a:blip r:embed="rId6"/>
          <a:srcRect l="17546" t="3941" r="20086" b="1031"/>
          <a:stretch/>
        </p:blipFill>
        <p:spPr>
          <a:xfrm>
            <a:off x="8331866" y="3525719"/>
            <a:ext cx="3724380" cy="3057416"/>
          </a:xfrm>
          <a:prstGeom prst="rect">
            <a:avLst/>
          </a:prstGeom>
          <a:ln>
            <a:noFill/>
          </a:ln>
          <a:effectLst>
            <a:outerShdw blurRad="292100" dist="139700" dir="2700000" algn="tl" rotWithShape="0">
              <a:srgbClr val="333333">
                <a:alpha val="65000"/>
              </a:srgbClr>
            </a:outerShdw>
          </a:effectLst>
        </p:spPr>
      </p:pic>
      <p:grpSp>
        <p:nvGrpSpPr>
          <p:cNvPr id="13" name="Grupo 12">
            <a:extLst>
              <a:ext uri="{FF2B5EF4-FFF2-40B4-BE49-F238E27FC236}">
                <a16:creationId xmlns:a16="http://schemas.microsoft.com/office/drawing/2014/main" id="{A0AD7AD4-B43B-7B45-3C21-0E88A489D0F9}"/>
              </a:ext>
            </a:extLst>
          </p:cNvPr>
          <p:cNvGrpSpPr/>
          <p:nvPr/>
        </p:nvGrpSpPr>
        <p:grpSpPr>
          <a:xfrm>
            <a:off x="186095" y="115229"/>
            <a:ext cx="661630" cy="659388"/>
            <a:chOff x="186095" y="115229"/>
            <a:chExt cx="661630" cy="659388"/>
          </a:xfrm>
        </p:grpSpPr>
        <p:sp>
          <p:nvSpPr>
            <p:cNvPr id="8" name="Forma libre: forma 7">
              <a:extLst>
                <a:ext uri="{FF2B5EF4-FFF2-40B4-BE49-F238E27FC236}">
                  <a16:creationId xmlns:a16="http://schemas.microsoft.com/office/drawing/2014/main" id="{067382A4-A976-A87F-3867-5DDBA53BE9F4}"/>
                </a:ext>
              </a:extLst>
            </p:cNvPr>
            <p:cNvSpPr/>
            <p:nvPr/>
          </p:nvSpPr>
          <p:spPr>
            <a:xfrm>
              <a:off x="697012" y="115229"/>
              <a:ext cx="150713" cy="144825"/>
            </a:xfrm>
            <a:custGeom>
              <a:avLst/>
              <a:gdLst>
                <a:gd name="connsiteX0" fmla="*/ 147048 w 150713"/>
                <a:gd name="connsiteY0" fmla="*/ 4349 h 144825"/>
                <a:gd name="connsiteX1" fmla="*/ 0 w 150713"/>
                <a:gd name="connsiteY1" fmla="*/ 22422 h 144825"/>
                <a:gd name="connsiteX2" fmla="*/ 67363 w 150713"/>
                <a:gd name="connsiteY2" fmla="*/ 75819 h 144825"/>
                <a:gd name="connsiteX3" fmla="*/ 121582 w 150713"/>
                <a:gd name="connsiteY3" fmla="*/ 144825 h 144825"/>
                <a:gd name="connsiteX4" fmla="*/ 147048 w 150713"/>
                <a:gd name="connsiteY4" fmla="*/ 4349 h 14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 h="144825">
                  <a:moveTo>
                    <a:pt x="147048" y="4349"/>
                  </a:moveTo>
                  <a:cubicBezTo>
                    <a:pt x="135547" y="-7152"/>
                    <a:pt x="61612" y="5992"/>
                    <a:pt x="0" y="22422"/>
                  </a:cubicBezTo>
                  <a:cubicBezTo>
                    <a:pt x="22180" y="35566"/>
                    <a:pt x="45182" y="53639"/>
                    <a:pt x="67363" y="75819"/>
                  </a:cubicBezTo>
                  <a:cubicBezTo>
                    <a:pt x="90365" y="98821"/>
                    <a:pt x="108438" y="121823"/>
                    <a:pt x="121582" y="144825"/>
                  </a:cubicBezTo>
                  <a:cubicBezTo>
                    <a:pt x="138012" y="81570"/>
                    <a:pt x="159371" y="15850"/>
                    <a:pt x="147048" y="4349"/>
                  </a:cubicBez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sp>
          <p:nvSpPr>
            <p:cNvPr id="9" name="Forma libre: forma 8">
              <a:extLst>
                <a:ext uri="{FF2B5EF4-FFF2-40B4-BE49-F238E27FC236}">
                  <a16:creationId xmlns:a16="http://schemas.microsoft.com/office/drawing/2014/main" id="{D7C448CA-3F6B-6CE7-D58F-F03E2ED5B403}"/>
                </a:ext>
              </a:extLst>
            </p:cNvPr>
            <p:cNvSpPr/>
            <p:nvPr/>
          </p:nvSpPr>
          <p:spPr>
            <a:xfrm>
              <a:off x="186095" y="341074"/>
              <a:ext cx="200390" cy="191667"/>
            </a:xfrm>
            <a:custGeom>
              <a:avLst/>
              <a:gdLst>
                <a:gd name="connsiteX0" fmla="*/ 200390 w 200390"/>
                <a:gd name="connsiteY0" fmla="*/ 12631 h 191667"/>
                <a:gd name="connsiteX1" fmla="*/ 172459 w 200390"/>
                <a:gd name="connsiteY1" fmla="*/ 1951 h 191667"/>
                <a:gd name="connsiteX2" fmla="*/ 139599 w 200390"/>
                <a:gd name="connsiteY2" fmla="*/ 8523 h 191667"/>
                <a:gd name="connsiteX3" fmla="*/ 8981 w 200390"/>
                <a:gd name="connsiteY3" fmla="*/ 139142 h 191667"/>
                <a:gd name="connsiteX4" fmla="*/ 36912 w 200390"/>
                <a:gd name="connsiteY4" fmla="*/ 190896 h 191667"/>
                <a:gd name="connsiteX5" fmla="*/ 146171 w 200390"/>
                <a:gd name="connsiteY5" fmla="*/ 166251 h 191667"/>
                <a:gd name="connsiteX6" fmla="*/ 200390 w 200390"/>
                <a:gd name="connsiteY6" fmla="*/ 12631 h 19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90" h="191667">
                  <a:moveTo>
                    <a:pt x="200390" y="12631"/>
                  </a:moveTo>
                  <a:lnTo>
                    <a:pt x="172459" y="1951"/>
                  </a:lnTo>
                  <a:cubicBezTo>
                    <a:pt x="160958" y="-2156"/>
                    <a:pt x="148636" y="308"/>
                    <a:pt x="139599" y="8523"/>
                  </a:cubicBezTo>
                  <a:lnTo>
                    <a:pt x="8981" y="139142"/>
                  </a:lnTo>
                  <a:cubicBezTo>
                    <a:pt x="-12378" y="160501"/>
                    <a:pt x="7338" y="197468"/>
                    <a:pt x="36912" y="190896"/>
                  </a:cubicBezTo>
                  <a:lnTo>
                    <a:pt x="146171" y="166251"/>
                  </a:lnTo>
                  <a:cubicBezTo>
                    <a:pt x="155208" y="125176"/>
                    <a:pt x="169995" y="70136"/>
                    <a:pt x="200390" y="12631"/>
                  </a:cubicBez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sp>
          <p:nvSpPr>
            <p:cNvPr id="10" name="Forma libre: forma 9">
              <a:extLst>
                <a:ext uri="{FF2B5EF4-FFF2-40B4-BE49-F238E27FC236}">
                  <a16:creationId xmlns:a16="http://schemas.microsoft.com/office/drawing/2014/main" id="{D801267E-4606-E3AA-9E80-448FBFBE7906}"/>
                </a:ext>
              </a:extLst>
            </p:cNvPr>
            <p:cNvSpPr/>
            <p:nvPr/>
          </p:nvSpPr>
          <p:spPr>
            <a:xfrm>
              <a:off x="427596" y="568116"/>
              <a:ext cx="192046" cy="206501"/>
            </a:xfrm>
            <a:custGeom>
              <a:avLst/>
              <a:gdLst>
                <a:gd name="connsiteX0" fmla="*/ 176587 w 192046"/>
                <a:gd name="connsiteY0" fmla="*/ 0 h 206501"/>
                <a:gd name="connsiteX1" fmla="*/ 26253 w 192046"/>
                <a:gd name="connsiteY1" fmla="*/ 52576 h 206501"/>
                <a:gd name="connsiteX2" fmla="*/ 786 w 192046"/>
                <a:gd name="connsiteY2" fmla="*/ 169229 h 206501"/>
                <a:gd name="connsiteX3" fmla="*/ 52541 w 192046"/>
                <a:gd name="connsiteY3" fmla="*/ 197160 h 206501"/>
                <a:gd name="connsiteX4" fmla="*/ 183159 w 192046"/>
                <a:gd name="connsiteY4" fmla="*/ 66541 h 206501"/>
                <a:gd name="connsiteX5" fmla="*/ 189731 w 192046"/>
                <a:gd name="connsiteY5" fmla="*/ 33681 h 206501"/>
                <a:gd name="connsiteX6" fmla="*/ 176587 w 192046"/>
                <a:gd name="connsiteY6" fmla="*/ 0 h 20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46" h="206501">
                  <a:moveTo>
                    <a:pt x="176587" y="0"/>
                  </a:moveTo>
                  <a:cubicBezTo>
                    <a:pt x="121547" y="28752"/>
                    <a:pt x="68971" y="44361"/>
                    <a:pt x="26253" y="52576"/>
                  </a:cubicBezTo>
                  <a:lnTo>
                    <a:pt x="786" y="169229"/>
                  </a:lnTo>
                  <a:cubicBezTo>
                    <a:pt x="-5786" y="198803"/>
                    <a:pt x="30360" y="219340"/>
                    <a:pt x="52541" y="197160"/>
                  </a:cubicBezTo>
                  <a:lnTo>
                    <a:pt x="183159" y="66541"/>
                  </a:lnTo>
                  <a:cubicBezTo>
                    <a:pt x="191374" y="58326"/>
                    <a:pt x="194660" y="45182"/>
                    <a:pt x="189731" y="33681"/>
                  </a:cubicBezTo>
                  <a:lnTo>
                    <a:pt x="176587" y="0"/>
                  </a:ln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sp>
          <p:nvSpPr>
            <p:cNvPr id="11" name="Forma libre: forma 10">
              <a:extLst>
                <a:ext uri="{FF2B5EF4-FFF2-40B4-BE49-F238E27FC236}">
                  <a16:creationId xmlns:a16="http://schemas.microsoft.com/office/drawing/2014/main" id="{9C13A18F-D2F2-0DC7-BD52-BEB5BDD28862}"/>
                </a:ext>
              </a:extLst>
            </p:cNvPr>
            <p:cNvSpPr/>
            <p:nvPr/>
          </p:nvSpPr>
          <p:spPr>
            <a:xfrm>
              <a:off x="361019" y="152437"/>
              <a:ext cx="441966" cy="441144"/>
            </a:xfrm>
            <a:custGeom>
              <a:avLst/>
              <a:gdLst>
                <a:gd name="connsiteX0" fmla="*/ 291632 w 441966"/>
                <a:gd name="connsiteY0" fmla="*/ 0 h 441144"/>
                <a:gd name="connsiteX1" fmla="*/ 134726 w 441966"/>
                <a:gd name="connsiteY1" fmla="*/ 106795 h 441144"/>
                <a:gd name="connsiteX2" fmla="*/ 0 w 441966"/>
                <a:gd name="connsiteY2" fmla="*/ 390212 h 441144"/>
                <a:gd name="connsiteX3" fmla="*/ 50933 w 441966"/>
                <a:gd name="connsiteY3" fmla="*/ 441145 h 441144"/>
                <a:gd name="connsiteX4" fmla="*/ 335172 w 441966"/>
                <a:gd name="connsiteY4" fmla="*/ 307241 h 441144"/>
                <a:gd name="connsiteX5" fmla="*/ 441966 w 441966"/>
                <a:gd name="connsiteY5" fmla="*/ 151156 h 441144"/>
                <a:gd name="connsiteX6" fmla="*/ 379533 w 441966"/>
                <a:gd name="connsiteY6" fmla="*/ 60791 h 441144"/>
                <a:gd name="connsiteX7" fmla="*/ 291632 w 441966"/>
                <a:gd name="connsiteY7" fmla="*/ 0 h 441144"/>
                <a:gd name="connsiteX8" fmla="*/ 333529 w 441966"/>
                <a:gd name="connsiteY8" fmla="*/ 177444 h 441144"/>
                <a:gd name="connsiteX9" fmla="*/ 263701 w 441966"/>
                <a:gd name="connsiteY9" fmla="*/ 177444 h 441144"/>
                <a:gd name="connsiteX10" fmla="*/ 263701 w 441966"/>
                <a:gd name="connsiteY10" fmla="*/ 107616 h 441144"/>
                <a:gd name="connsiteX11" fmla="*/ 333529 w 441966"/>
                <a:gd name="connsiteY11" fmla="*/ 107616 h 441144"/>
                <a:gd name="connsiteX12" fmla="*/ 333529 w 441966"/>
                <a:gd name="connsiteY12" fmla="*/ 177444 h 44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1966" h="441144">
                  <a:moveTo>
                    <a:pt x="291632" y="0"/>
                  </a:moveTo>
                  <a:cubicBezTo>
                    <a:pt x="243164" y="19716"/>
                    <a:pt x="188123" y="53397"/>
                    <a:pt x="134726" y="106795"/>
                  </a:cubicBezTo>
                  <a:cubicBezTo>
                    <a:pt x="36967" y="204553"/>
                    <a:pt x="8215" y="322849"/>
                    <a:pt x="0" y="390212"/>
                  </a:cubicBezTo>
                  <a:lnTo>
                    <a:pt x="50933" y="441145"/>
                  </a:lnTo>
                  <a:cubicBezTo>
                    <a:pt x="118296" y="432930"/>
                    <a:pt x="237413" y="404999"/>
                    <a:pt x="335172" y="307241"/>
                  </a:cubicBezTo>
                  <a:cubicBezTo>
                    <a:pt x="388569" y="253843"/>
                    <a:pt x="422250" y="199624"/>
                    <a:pt x="441966" y="151156"/>
                  </a:cubicBezTo>
                  <a:cubicBezTo>
                    <a:pt x="431287" y="124046"/>
                    <a:pt x="409928" y="92008"/>
                    <a:pt x="379533" y="60791"/>
                  </a:cubicBezTo>
                  <a:cubicBezTo>
                    <a:pt x="349959" y="32038"/>
                    <a:pt x="318742" y="10679"/>
                    <a:pt x="291632" y="0"/>
                  </a:cubicBezTo>
                  <a:close/>
                  <a:moveTo>
                    <a:pt x="333529" y="177444"/>
                  </a:moveTo>
                  <a:cubicBezTo>
                    <a:pt x="314634" y="196338"/>
                    <a:pt x="283417" y="196338"/>
                    <a:pt x="263701" y="177444"/>
                  </a:cubicBezTo>
                  <a:cubicBezTo>
                    <a:pt x="244807" y="158549"/>
                    <a:pt x="244807" y="127332"/>
                    <a:pt x="263701" y="107616"/>
                  </a:cubicBezTo>
                  <a:cubicBezTo>
                    <a:pt x="282596" y="88722"/>
                    <a:pt x="313813" y="88722"/>
                    <a:pt x="333529" y="107616"/>
                  </a:cubicBezTo>
                  <a:cubicBezTo>
                    <a:pt x="352423" y="127332"/>
                    <a:pt x="352423" y="158549"/>
                    <a:pt x="333529" y="177444"/>
                  </a:cubicBez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sp>
          <p:nvSpPr>
            <p:cNvPr id="12" name="Forma libre: forma 11">
              <a:extLst>
                <a:ext uri="{FF2B5EF4-FFF2-40B4-BE49-F238E27FC236}">
                  <a16:creationId xmlns:a16="http://schemas.microsoft.com/office/drawing/2014/main" id="{107C604B-D579-DA6C-A2C8-935F9FD01C2A}"/>
                </a:ext>
              </a:extLst>
            </p:cNvPr>
            <p:cNvSpPr/>
            <p:nvPr/>
          </p:nvSpPr>
          <p:spPr>
            <a:xfrm>
              <a:off x="264261" y="573336"/>
              <a:ext cx="117004" cy="117246"/>
            </a:xfrm>
            <a:custGeom>
              <a:avLst/>
              <a:gdLst>
                <a:gd name="connsiteX0" fmla="*/ 95936 w 117004"/>
                <a:gd name="connsiteY0" fmla="*/ 21068 h 117246"/>
                <a:gd name="connsiteX1" fmla="*/ 57326 w 117004"/>
                <a:gd name="connsiteY1" fmla="*/ 12853 h 117246"/>
                <a:gd name="connsiteX2" fmla="*/ 2286 w 117004"/>
                <a:gd name="connsiteY2" fmla="*/ 114719 h 117246"/>
                <a:gd name="connsiteX3" fmla="*/ 104151 w 117004"/>
                <a:gd name="connsiteY3" fmla="*/ 59679 h 117246"/>
                <a:gd name="connsiteX4" fmla="*/ 95936 w 117004"/>
                <a:gd name="connsiteY4" fmla="*/ 21068 h 11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4" h="117246">
                  <a:moveTo>
                    <a:pt x="95936" y="21068"/>
                  </a:moveTo>
                  <a:cubicBezTo>
                    <a:pt x="82792" y="7924"/>
                    <a:pt x="84435" y="-14256"/>
                    <a:pt x="57326" y="12853"/>
                  </a:cubicBezTo>
                  <a:cubicBezTo>
                    <a:pt x="30216" y="39963"/>
                    <a:pt x="-10037" y="101575"/>
                    <a:pt x="2286" y="114719"/>
                  </a:cubicBezTo>
                  <a:cubicBezTo>
                    <a:pt x="15429" y="127863"/>
                    <a:pt x="77042" y="86788"/>
                    <a:pt x="104151" y="59679"/>
                  </a:cubicBezTo>
                  <a:cubicBezTo>
                    <a:pt x="131261" y="31748"/>
                    <a:pt x="109080" y="33391"/>
                    <a:pt x="95936" y="21068"/>
                  </a:cubicBez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grpSp>
      <p:sp>
        <p:nvSpPr>
          <p:cNvPr id="5" name="2 CuadroTexto">
            <a:extLst>
              <a:ext uri="{FF2B5EF4-FFF2-40B4-BE49-F238E27FC236}">
                <a16:creationId xmlns:a16="http://schemas.microsoft.com/office/drawing/2014/main" id="{6D881C17-7219-5884-95B5-413EAB76138A}"/>
              </a:ext>
            </a:extLst>
          </p:cNvPr>
          <p:cNvSpPr txBox="1"/>
          <p:nvPr/>
        </p:nvSpPr>
        <p:spPr>
          <a:xfrm>
            <a:off x="3934454" y="115229"/>
            <a:ext cx="4519811" cy="523220"/>
          </a:xfrm>
          <a:prstGeom prst="rect">
            <a:avLst/>
          </a:prstGeom>
          <a:noFill/>
        </p:spPr>
        <p:txBody>
          <a:bodyPr wrap="square" rtlCol="0">
            <a:spAutoFit/>
            <a:scene3d>
              <a:camera prst="orthographicFront"/>
              <a:lightRig rig="threePt" dir="t"/>
            </a:scene3d>
            <a:sp3d extrusionH="57150">
              <a:bevelT w="38100" h="38100"/>
            </a:sp3d>
          </a:bodyPr>
          <a:lstStyle/>
          <a:p>
            <a:r>
              <a:rPr lang="en-US" sz="2800" b="1" dirty="0">
                <a:solidFill>
                  <a:srgbClr val="90856E"/>
                </a:solidFill>
              </a:rPr>
              <a:t>I adapt to any place</a:t>
            </a:r>
            <a:endParaRPr lang="es-ES" sz="2800" b="1" dirty="0">
              <a:solidFill>
                <a:srgbClr val="90856E"/>
              </a:solidFill>
            </a:endParaRPr>
          </a:p>
        </p:txBody>
      </p:sp>
    </p:spTree>
    <p:extLst>
      <p:ext uri="{BB962C8B-B14F-4D97-AF65-F5344CB8AC3E}">
        <p14:creationId xmlns:p14="http://schemas.microsoft.com/office/powerpoint/2010/main" val="116271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 presetClass="entr" presetSubtype="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dissolve">
                                      <p:cBhvr>
                                        <p:cTn id="19" dur="500"/>
                                        <p:tgtEl>
                                          <p:spTgt spid="1024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243"/>
                                        </p:tgtEl>
                                        <p:attrNameLst>
                                          <p:attrName>style.visibility</p:attrName>
                                        </p:attrNameLst>
                                      </p:cBhvr>
                                      <p:to>
                                        <p:strVal val="visible"/>
                                      </p:to>
                                    </p:set>
                                    <p:animEffect transition="in" filter="dissolve">
                                      <p:cBhvr>
                                        <p:cTn id="28" dur="500"/>
                                        <p:tgtEl>
                                          <p:spTgt spid="1024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wipe(left)">
                                      <p:cBhvr>
                                        <p:cTn id="4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1051544" y="92981"/>
            <a:ext cx="3188731"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4B7230"/>
                </a:solidFill>
              </a:rPr>
              <a:t>Where</a:t>
            </a:r>
            <a:r>
              <a:rPr lang="es-ES" sz="2800" b="1" dirty="0">
                <a:solidFill>
                  <a:srgbClr val="4B7230"/>
                </a:solidFill>
              </a:rPr>
              <a:t> do </a:t>
            </a:r>
            <a:r>
              <a:rPr lang="es-ES" sz="2800" b="1" dirty="0" err="1">
                <a:solidFill>
                  <a:srgbClr val="4B7230"/>
                </a:solidFill>
              </a:rPr>
              <a:t>you</a:t>
            </a:r>
            <a:r>
              <a:rPr lang="es-ES" sz="2800" b="1" dirty="0">
                <a:solidFill>
                  <a:srgbClr val="4B7230"/>
                </a:solidFill>
              </a:rPr>
              <a:t> </a:t>
            </a:r>
            <a:r>
              <a:rPr lang="es-ES" sz="2800" b="1" dirty="0" err="1">
                <a:solidFill>
                  <a:srgbClr val="4B7230"/>
                </a:solidFill>
              </a:rPr>
              <a:t>live</a:t>
            </a:r>
            <a:r>
              <a:rPr lang="es-ES" sz="2800" b="1" dirty="0">
                <a:solidFill>
                  <a:srgbClr val="4B7230"/>
                </a:solidFill>
              </a:rPr>
              <a:t>?</a:t>
            </a:r>
          </a:p>
        </p:txBody>
      </p:sp>
      <p:sp>
        <p:nvSpPr>
          <p:cNvPr id="3" name="2 Rectángulo"/>
          <p:cNvSpPr/>
          <p:nvPr/>
        </p:nvSpPr>
        <p:spPr>
          <a:xfrm>
            <a:off x="238336" y="5128072"/>
            <a:ext cx="8784976" cy="1631216"/>
          </a:xfrm>
          <a:prstGeom prst="rect">
            <a:avLst/>
          </a:prstGeom>
        </p:spPr>
        <p:txBody>
          <a:bodyPr wrap="square">
            <a:spAutoFit/>
          </a:bodyPr>
          <a:lstStyle/>
          <a:p>
            <a:r>
              <a:rPr lang="en-US" sz="2000" dirty="0"/>
              <a:t>The Margay is carnivorous; It feeds on small mammals. It is the only feline in the Neotropical region that has an ankle joint that allows it to rotate its feet 180 degrees and descend vertical trunks with its head down. Solitary and territorial. A unique behavior of this species is that it covers its droppings with leaves and soil after defecating. It can jump up </a:t>
            </a:r>
            <a:r>
              <a:rPr lang="en-US" sz="2000"/>
              <a:t>to 121.4 ft </a:t>
            </a:r>
            <a:r>
              <a:rPr lang="en-US" sz="2000" dirty="0"/>
              <a:t>horizontally</a:t>
            </a:r>
            <a:r>
              <a:rPr lang="es-ES" sz="2000" dirty="0"/>
              <a:t>.</a:t>
            </a:r>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t="5518"/>
          <a:stretch/>
        </p:blipFill>
        <p:spPr bwMode="auto">
          <a:xfrm>
            <a:off x="9066404" y="3187590"/>
            <a:ext cx="2857500" cy="3581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977602" y="707120"/>
            <a:ext cx="4587610" cy="4401205"/>
          </a:xfrm>
          <a:prstGeom prst="rect">
            <a:avLst/>
          </a:prstGeom>
        </p:spPr>
        <p:txBody>
          <a:bodyPr wrap="square">
            <a:spAutoFit/>
          </a:bodyPr>
          <a:lstStyle/>
          <a:p>
            <a:r>
              <a:rPr lang="en-US" sz="2000" dirty="0"/>
              <a:t>The matamata turtle prefers shallow water, but can hold its breath for a long time, remaining motionless on the bottom</a:t>
            </a:r>
            <a:r>
              <a:rPr lang="es-ES" sz="2000" dirty="0"/>
              <a:t>.</a:t>
            </a:r>
          </a:p>
          <a:p>
            <a:r>
              <a:rPr lang="en-US" sz="2000" dirty="0"/>
              <a:t>It is a predator that stalks and waits for its prey, remaining submerged and motionless, with the rare protrusions of its skin helping it to camouflage itself among the surrounding vegetation. The turtle opens its huge mouth to the maximum, causing a current that allows it to catch the prey. The matamata slams its mouth shut and as the water is slowly expelled, it engulfs the whole fish</a:t>
            </a:r>
            <a:r>
              <a:rPr lang="es-ES" sz="2000" dirty="0"/>
              <a:t>. </a:t>
            </a:r>
          </a:p>
        </p:txBody>
      </p:sp>
      <p:pic>
        <p:nvPicPr>
          <p:cNvPr id="1126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9336" y="3295888"/>
            <a:ext cx="3754907" cy="1556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a:extLst>
              <a:ext uri="{FF2B5EF4-FFF2-40B4-BE49-F238E27FC236}">
                <a16:creationId xmlns:a16="http://schemas.microsoft.com/office/drawing/2014/main" id="{9F16678A-30E8-9105-F84F-2A13C85D14B0}"/>
              </a:ext>
            </a:extLst>
          </p:cNvPr>
          <p:cNvPicPr>
            <a:picLocks noChangeAspect="1"/>
          </p:cNvPicPr>
          <p:nvPr/>
        </p:nvPicPr>
        <p:blipFill rotWithShape="1">
          <a:blip r:embed="rId5"/>
          <a:srcRect b="11522"/>
          <a:stretch/>
        </p:blipFill>
        <p:spPr>
          <a:xfrm>
            <a:off x="238336" y="782039"/>
            <a:ext cx="3448721" cy="2288515"/>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B8FBC743-BA3A-145C-28A1-D8543926E80B}"/>
              </a:ext>
            </a:extLst>
          </p:cNvPr>
          <p:cNvPicPr>
            <a:picLocks noChangeAspect="1"/>
          </p:cNvPicPr>
          <p:nvPr/>
        </p:nvPicPr>
        <p:blipFill>
          <a:blip r:embed="rId6"/>
          <a:stretch>
            <a:fillRect/>
          </a:stretch>
        </p:blipFill>
        <p:spPr>
          <a:xfrm>
            <a:off x="8625896" y="260648"/>
            <a:ext cx="3460825" cy="2595619"/>
          </a:xfrm>
          <a:prstGeom prst="rect">
            <a:avLst/>
          </a:prstGeom>
          <a:ln>
            <a:noFill/>
          </a:ln>
          <a:effectLst>
            <a:outerShdw blurRad="292100" dist="139700" dir="2700000" algn="tl" rotWithShape="0">
              <a:srgbClr val="333333">
                <a:alpha val="65000"/>
              </a:srgbClr>
            </a:outerShdw>
          </a:effectLst>
        </p:spPr>
      </p:pic>
      <p:grpSp>
        <p:nvGrpSpPr>
          <p:cNvPr id="9" name="Gráfico 7" descr="Selva tropical con relleno sólido">
            <a:extLst>
              <a:ext uri="{FF2B5EF4-FFF2-40B4-BE49-F238E27FC236}">
                <a16:creationId xmlns:a16="http://schemas.microsoft.com/office/drawing/2014/main" id="{917F4A5B-5A50-1B4D-0A39-50939928A064}"/>
              </a:ext>
            </a:extLst>
          </p:cNvPr>
          <p:cNvGrpSpPr/>
          <p:nvPr/>
        </p:nvGrpSpPr>
        <p:grpSpPr>
          <a:xfrm>
            <a:off x="190354" y="66041"/>
            <a:ext cx="765830" cy="641079"/>
            <a:chOff x="190354" y="66041"/>
            <a:chExt cx="765830" cy="641079"/>
          </a:xfrm>
          <a:solidFill>
            <a:srgbClr val="4B7230"/>
          </a:solidFill>
        </p:grpSpPr>
        <p:sp>
          <p:nvSpPr>
            <p:cNvPr id="10" name="Forma libre: forma 9">
              <a:extLst>
                <a:ext uri="{FF2B5EF4-FFF2-40B4-BE49-F238E27FC236}">
                  <a16:creationId xmlns:a16="http://schemas.microsoft.com/office/drawing/2014/main" id="{785EDFBB-CD90-28F4-4B79-1508F13B48E7}"/>
                </a:ext>
              </a:extLst>
            </p:cNvPr>
            <p:cNvSpPr/>
            <p:nvPr/>
          </p:nvSpPr>
          <p:spPr>
            <a:xfrm>
              <a:off x="194884" y="66041"/>
              <a:ext cx="612034" cy="356721"/>
            </a:xfrm>
            <a:custGeom>
              <a:avLst/>
              <a:gdLst>
                <a:gd name="connsiteX0" fmla="*/ 554511 w 612034"/>
                <a:gd name="connsiteY0" fmla="*/ 102383 h 356721"/>
                <a:gd name="connsiteX1" fmla="*/ 500006 w 612034"/>
                <a:gd name="connsiteY1" fmla="*/ 66119 h 356721"/>
                <a:gd name="connsiteX2" fmla="*/ 500006 w 612034"/>
                <a:gd name="connsiteY2" fmla="*/ 62696 h 356721"/>
                <a:gd name="connsiteX3" fmla="*/ 408703 w 612034"/>
                <a:gd name="connsiteY3" fmla="*/ 15350 h 356721"/>
                <a:gd name="connsiteX4" fmla="*/ 366764 w 612034"/>
                <a:gd name="connsiteY4" fmla="*/ 20730 h 356721"/>
                <a:gd name="connsiteX5" fmla="*/ 290882 w 612034"/>
                <a:gd name="connsiteY5" fmla="*/ 112 h 356721"/>
                <a:gd name="connsiteX6" fmla="*/ 203250 w 612034"/>
                <a:gd name="connsiteY6" fmla="*/ 32953 h 356721"/>
                <a:gd name="connsiteX7" fmla="*/ 158291 w 612034"/>
                <a:gd name="connsiteY7" fmla="*/ 26841 h 356721"/>
                <a:gd name="connsiteX8" fmla="*/ 66254 w 612034"/>
                <a:gd name="connsiteY8" fmla="*/ 74513 h 356721"/>
                <a:gd name="connsiteX9" fmla="*/ 82491 w 612034"/>
                <a:gd name="connsiteY9" fmla="*/ 101242 h 356721"/>
                <a:gd name="connsiteX10" fmla="*/ 0 w 612034"/>
                <a:gd name="connsiteY10" fmla="*/ 156574 h 356721"/>
                <a:gd name="connsiteX11" fmla="*/ 110478 w 612034"/>
                <a:gd name="connsiteY11" fmla="*/ 213780 h 356721"/>
                <a:gd name="connsiteX12" fmla="*/ 136996 w 612034"/>
                <a:gd name="connsiteY12" fmla="*/ 212231 h 356721"/>
                <a:gd name="connsiteX13" fmla="*/ 254083 w 612034"/>
                <a:gd name="connsiteY13" fmla="*/ 272860 h 356721"/>
                <a:gd name="connsiteX14" fmla="*/ 252268 w 612034"/>
                <a:gd name="connsiteY14" fmla="*/ 356721 h 356721"/>
                <a:gd name="connsiteX15" fmla="*/ 309858 w 612034"/>
                <a:gd name="connsiteY15" fmla="*/ 348000 h 356721"/>
                <a:gd name="connsiteX16" fmla="*/ 309873 w 612034"/>
                <a:gd name="connsiteY16" fmla="*/ 348000 h 356721"/>
                <a:gd name="connsiteX17" fmla="*/ 321424 w 612034"/>
                <a:gd name="connsiteY17" fmla="*/ 348425 h 356721"/>
                <a:gd name="connsiteX18" fmla="*/ 319684 w 612034"/>
                <a:gd name="connsiteY18" fmla="*/ 262185 h 356721"/>
                <a:gd name="connsiteX19" fmla="*/ 320419 w 612034"/>
                <a:gd name="connsiteY19" fmla="*/ 261451 h 356721"/>
                <a:gd name="connsiteX20" fmla="*/ 399238 w 612034"/>
                <a:gd name="connsiteY20" fmla="*/ 229019 h 356721"/>
                <a:gd name="connsiteX21" fmla="*/ 494947 w 612034"/>
                <a:gd name="connsiteY21" fmla="*/ 188192 h 356721"/>
                <a:gd name="connsiteX22" fmla="*/ 523668 w 612034"/>
                <a:gd name="connsiteY22" fmla="*/ 190881 h 356721"/>
                <a:gd name="connsiteX23" fmla="*/ 612035 w 612034"/>
                <a:gd name="connsiteY23" fmla="*/ 145084 h 356721"/>
                <a:gd name="connsiteX24" fmla="*/ 554511 w 612034"/>
                <a:gd name="connsiteY24" fmla="*/ 102383 h 356721"/>
                <a:gd name="connsiteX25" fmla="*/ 178201 w 612034"/>
                <a:gd name="connsiteY25" fmla="*/ 201556 h 356721"/>
                <a:gd name="connsiteX26" fmla="*/ 210593 w 612034"/>
                <a:gd name="connsiteY26" fmla="*/ 180939 h 356721"/>
                <a:gd name="connsiteX27" fmla="*/ 231237 w 612034"/>
                <a:gd name="connsiteY27" fmla="*/ 184770 h 356721"/>
                <a:gd name="connsiteX28" fmla="*/ 254083 w 612034"/>
                <a:gd name="connsiteY28" fmla="*/ 231708 h 356721"/>
                <a:gd name="connsiteX29" fmla="*/ 178201 w 612034"/>
                <a:gd name="connsiteY29" fmla="*/ 201556 h 356721"/>
                <a:gd name="connsiteX30" fmla="*/ 289413 w 612034"/>
                <a:gd name="connsiteY30" fmla="*/ 218751 h 356721"/>
                <a:gd name="connsiteX31" fmla="*/ 273910 w 612034"/>
                <a:gd name="connsiteY31" fmla="*/ 186726 h 356721"/>
                <a:gd name="connsiteX32" fmla="*/ 324009 w 612034"/>
                <a:gd name="connsiteY32" fmla="*/ 177924 h 356721"/>
                <a:gd name="connsiteX33" fmla="*/ 289413 w 612034"/>
                <a:gd name="connsiteY33" fmla="*/ 218751 h 356721"/>
                <a:gd name="connsiteX34" fmla="*/ 382185 w 612034"/>
                <a:gd name="connsiteY34" fmla="*/ 211906 h 356721"/>
                <a:gd name="connsiteX35" fmla="*/ 321072 w 612034"/>
                <a:gd name="connsiteY35" fmla="*/ 229834 h 356721"/>
                <a:gd name="connsiteX36" fmla="*/ 374107 w 612034"/>
                <a:gd name="connsiteY36" fmla="*/ 173361 h 356721"/>
                <a:gd name="connsiteX37" fmla="*/ 438158 w 612034"/>
                <a:gd name="connsiteY37" fmla="*/ 182895 h 356721"/>
                <a:gd name="connsiteX38" fmla="*/ 458802 w 612034"/>
                <a:gd name="connsiteY38" fmla="*/ 181755 h 356721"/>
                <a:gd name="connsiteX39" fmla="*/ 382185 w 612034"/>
                <a:gd name="connsiteY39" fmla="*/ 211906 h 35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2034" h="356721">
                  <a:moveTo>
                    <a:pt x="554511" y="102383"/>
                  </a:moveTo>
                  <a:cubicBezTo>
                    <a:pt x="545699" y="87145"/>
                    <a:pt x="526525" y="74187"/>
                    <a:pt x="500006" y="66119"/>
                  </a:cubicBezTo>
                  <a:lnTo>
                    <a:pt x="500006" y="62696"/>
                  </a:lnTo>
                  <a:cubicBezTo>
                    <a:pt x="500741" y="36783"/>
                    <a:pt x="459536" y="15350"/>
                    <a:pt x="408703" y="15350"/>
                  </a:cubicBezTo>
                  <a:cubicBezTo>
                    <a:pt x="394543" y="15216"/>
                    <a:pt x="380431" y="17026"/>
                    <a:pt x="366764" y="20730"/>
                  </a:cubicBezTo>
                  <a:cubicBezTo>
                    <a:pt x="344199" y="6200"/>
                    <a:pt x="317697" y="-1001"/>
                    <a:pt x="290882" y="112"/>
                  </a:cubicBezTo>
                  <a:cubicBezTo>
                    <a:pt x="250411" y="112"/>
                    <a:pt x="215734" y="13884"/>
                    <a:pt x="203250" y="32953"/>
                  </a:cubicBezTo>
                  <a:cubicBezTo>
                    <a:pt x="188620" y="28841"/>
                    <a:pt x="173489" y="26784"/>
                    <a:pt x="158291" y="26841"/>
                  </a:cubicBezTo>
                  <a:cubicBezTo>
                    <a:pt x="107459" y="26841"/>
                    <a:pt x="66254" y="48191"/>
                    <a:pt x="66254" y="74513"/>
                  </a:cubicBezTo>
                  <a:cubicBezTo>
                    <a:pt x="67030" y="85523"/>
                    <a:pt x="73078" y="95479"/>
                    <a:pt x="82491" y="101242"/>
                  </a:cubicBezTo>
                  <a:cubicBezTo>
                    <a:pt x="34596" y="107760"/>
                    <a:pt x="0" y="129844"/>
                    <a:pt x="0" y="156574"/>
                  </a:cubicBezTo>
                  <a:cubicBezTo>
                    <a:pt x="0" y="188273"/>
                    <a:pt x="49364" y="213780"/>
                    <a:pt x="110478" y="213780"/>
                  </a:cubicBezTo>
                  <a:cubicBezTo>
                    <a:pt x="119290" y="213780"/>
                    <a:pt x="128184" y="213046"/>
                    <a:pt x="136996" y="212231"/>
                  </a:cubicBezTo>
                  <a:cubicBezTo>
                    <a:pt x="172326" y="220626"/>
                    <a:pt x="250411" y="245071"/>
                    <a:pt x="254083" y="272860"/>
                  </a:cubicBezTo>
                  <a:lnTo>
                    <a:pt x="252268" y="356721"/>
                  </a:lnTo>
                  <a:cubicBezTo>
                    <a:pt x="270952" y="351088"/>
                    <a:pt x="290344" y="348151"/>
                    <a:pt x="309858" y="348000"/>
                  </a:cubicBezTo>
                  <a:lnTo>
                    <a:pt x="309873" y="348000"/>
                  </a:lnTo>
                  <a:cubicBezTo>
                    <a:pt x="313762" y="348000"/>
                    <a:pt x="317605" y="348175"/>
                    <a:pt x="321424" y="348425"/>
                  </a:cubicBezTo>
                  <a:lnTo>
                    <a:pt x="319684" y="262185"/>
                  </a:lnTo>
                  <a:cubicBezTo>
                    <a:pt x="319684" y="261777"/>
                    <a:pt x="320419" y="261451"/>
                    <a:pt x="320419" y="261451"/>
                  </a:cubicBezTo>
                  <a:cubicBezTo>
                    <a:pt x="326294" y="247679"/>
                    <a:pt x="361624" y="238554"/>
                    <a:pt x="399238" y="229019"/>
                  </a:cubicBezTo>
                  <a:cubicBezTo>
                    <a:pt x="436771" y="219484"/>
                    <a:pt x="480995" y="207994"/>
                    <a:pt x="494947" y="188192"/>
                  </a:cubicBezTo>
                  <a:cubicBezTo>
                    <a:pt x="504424" y="189923"/>
                    <a:pt x="514035" y="190823"/>
                    <a:pt x="523668" y="190881"/>
                  </a:cubicBezTo>
                  <a:cubicBezTo>
                    <a:pt x="572298" y="190881"/>
                    <a:pt x="612035" y="170265"/>
                    <a:pt x="612035" y="145084"/>
                  </a:cubicBezTo>
                  <a:cubicBezTo>
                    <a:pt x="611219" y="125608"/>
                    <a:pt x="587638" y="108821"/>
                    <a:pt x="554511" y="102383"/>
                  </a:cubicBezTo>
                  <a:close/>
                  <a:moveTo>
                    <a:pt x="178201" y="201556"/>
                  </a:moveTo>
                  <a:cubicBezTo>
                    <a:pt x="190233" y="196848"/>
                    <a:pt x="201234" y="189846"/>
                    <a:pt x="210593" y="180939"/>
                  </a:cubicBezTo>
                  <a:cubicBezTo>
                    <a:pt x="217388" y="182642"/>
                    <a:pt x="224283" y="183921"/>
                    <a:pt x="231237" y="184770"/>
                  </a:cubicBezTo>
                  <a:cubicBezTo>
                    <a:pt x="245534" y="196176"/>
                    <a:pt x="253927" y="213419"/>
                    <a:pt x="254083" y="231708"/>
                  </a:cubicBezTo>
                  <a:cubicBezTo>
                    <a:pt x="229780" y="219325"/>
                    <a:pt x="204376" y="209231"/>
                    <a:pt x="178201" y="201556"/>
                  </a:cubicBezTo>
                  <a:close/>
                  <a:moveTo>
                    <a:pt x="289413" y="218751"/>
                  </a:moveTo>
                  <a:cubicBezTo>
                    <a:pt x="286755" y="207034"/>
                    <a:pt x="281453" y="196079"/>
                    <a:pt x="273910" y="186726"/>
                  </a:cubicBezTo>
                  <a:cubicBezTo>
                    <a:pt x="290898" y="185779"/>
                    <a:pt x="307715" y="182824"/>
                    <a:pt x="324009" y="177924"/>
                  </a:cubicBezTo>
                  <a:cubicBezTo>
                    <a:pt x="310530" y="189756"/>
                    <a:pt x="298873" y="203513"/>
                    <a:pt x="289413" y="218751"/>
                  </a:cubicBezTo>
                  <a:close/>
                  <a:moveTo>
                    <a:pt x="382185" y="211906"/>
                  </a:moveTo>
                  <a:cubicBezTo>
                    <a:pt x="361487" y="216704"/>
                    <a:pt x="341082" y="222690"/>
                    <a:pt x="321072" y="229834"/>
                  </a:cubicBezTo>
                  <a:cubicBezTo>
                    <a:pt x="334346" y="207311"/>
                    <a:pt x="352462" y="188021"/>
                    <a:pt x="374107" y="173361"/>
                  </a:cubicBezTo>
                  <a:cubicBezTo>
                    <a:pt x="394823" y="179891"/>
                    <a:pt x="416440" y="183109"/>
                    <a:pt x="438158" y="182895"/>
                  </a:cubicBezTo>
                  <a:cubicBezTo>
                    <a:pt x="445055" y="182899"/>
                    <a:pt x="451947" y="182518"/>
                    <a:pt x="458802" y="181755"/>
                  </a:cubicBezTo>
                  <a:cubicBezTo>
                    <a:pt x="450642" y="193570"/>
                    <a:pt x="421922" y="201556"/>
                    <a:pt x="382185" y="211906"/>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1" name="Forma libre: forma 10">
              <a:extLst>
                <a:ext uri="{FF2B5EF4-FFF2-40B4-BE49-F238E27FC236}">
                  <a16:creationId xmlns:a16="http://schemas.microsoft.com/office/drawing/2014/main" id="{72E9595B-2CCF-E31C-B2DC-2BE41482CB3A}"/>
                </a:ext>
              </a:extLst>
            </p:cNvPr>
            <p:cNvSpPr/>
            <p:nvPr/>
          </p:nvSpPr>
          <p:spPr>
            <a:xfrm>
              <a:off x="190354" y="318303"/>
              <a:ext cx="765830" cy="388817"/>
            </a:xfrm>
            <a:custGeom>
              <a:avLst/>
              <a:gdLst>
                <a:gd name="connsiteX0" fmla="*/ 8 w 765830"/>
                <a:gd name="connsiteY0" fmla="*/ 388817 h 388817"/>
                <a:gd name="connsiteX1" fmla="*/ 765831 w 765830"/>
                <a:gd name="connsiteY1" fmla="*/ 388817 h 388817"/>
                <a:gd name="connsiteX2" fmla="*/ 765831 w 765830"/>
                <a:gd name="connsiteY2" fmla="*/ 267670 h 388817"/>
                <a:gd name="connsiteX3" fmla="*/ 747042 w 765830"/>
                <a:gd name="connsiteY3" fmla="*/ 256377 h 388817"/>
                <a:gd name="connsiteX4" fmla="*/ 549186 w 765830"/>
                <a:gd name="connsiteY4" fmla="*/ 219197 h 388817"/>
                <a:gd name="connsiteX5" fmla="*/ 551037 w 765830"/>
                <a:gd name="connsiteY5" fmla="*/ 206625 h 388817"/>
                <a:gd name="connsiteX6" fmla="*/ 537099 w 765830"/>
                <a:gd name="connsiteY6" fmla="*/ 220220 h 388817"/>
                <a:gd name="connsiteX7" fmla="*/ 534211 w 765830"/>
                <a:gd name="connsiteY7" fmla="*/ 223425 h 388817"/>
                <a:gd name="connsiteX8" fmla="*/ 507424 w 765830"/>
                <a:gd name="connsiteY8" fmla="*/ 262146 h 388817"/>
                <a:gd name="connsiteX9" fmla="*/ 488142 w 765830"/>
                <a:gd name="connsiteY9" fmla="*/ 316189 h 388817"/>
                <a:gd name="connsiteX10" fmla="*/ 480560 w 765830"/>
                <a:gd name="connsiteY10" fmla="*/ 249443 h 388817"/>
                <a:gd name="connsiteX11" fmla="*/ 515010 w 765830"/>
                <a:gd name="connsiteY11" fmla="*/ 202363 h 388817"/>
                <a:gd name="connsiteX12" fmla="*/ 533359 w 765830"/>
                <a:gd name="connsiteY12" fmla="*/ 141295 h 388817"/>
                <a:gd name="connsiteX13" fmla="*/ 494751 w 765830"/>
                <a:gd name="connsiteY13" fmla="*/ 190446 h 388817"/>
                <a:gd name="connsiteX14" fmla="*/ 479412 w 765830"/>
                <a:gd name="connsiteY14" fmla="*/ 231429 h 388817"/>
                <a:gd name="connsiteX15" fmla="*/ 478287 w 765830"/>
                <a:gd name="connsiteY15" fmla="*/ 201229 h 388817"/>
                <a:gd name="connsiteX16" fmla="*/ 479229 w 765830"/>
                <a:gd name="connsiteY16" fmla="*/ 160290 h 388817"/>
                <a:gd name="connsiteX17" fmla="*/ 466035 w 765830"/>
                <a:gd name="connsiteY17" fmla="*/ 72493 h 388817"/>
                <a:gd name="connsiteX18" fmla="*/ 452675 w 765830"/>
                <a:gd name="connsiteY18" fmla="*/ 158394 h 388817"/>
                <a:gd name="connsiteX19" fmla="*/ 453314 w 765830"/>
                <a:gd name="connsiteY19" fmla="*/ 201656 h 388817"/>
                <a:gd name="connsiteX20" fmla="*/ 454377 w 765830"/>
                <a:gd name="connsiteY20" fmla="*/ 231190 h 388817"/>
                <a:gd name="connsiteX21" fmla="*/ 430766 w 765830"/>
                <a:gd name="connsiteY21" fmla="*/ 194599 h 388817"/>
                <a:gd name="connsiteX22" fmla="*/ 382584 w 765830"/>
                <a:gd name="connsiteY22" fmla="*/ 154788 h 388817"/>
                <a:gd name="connsiteX23" fmla="*/ 413506 w 765830"/>
                <a:gd name="connsiteY23" fmla="*/ 210554 h 388817"/>
                <a:gd name="connsiteX24" fmla="*/ 455378 w 765830"/>
                <a:gd name="connsiteY24" fmla="*/ 247988 h 388817"/>
                <a:gd name="connsiteX25" fmla="*/ 462235 w 765830"/>
                <a:gd name="connsiteY25" fmla="*/ 312482 h 388817"/>
                <a:gd name="connsiteX26" fmla="*/ 433638 w 765830"/>
                <a:gd name="connsiteY26" fmla="*/ 267356 h 388817"/>
                <a:gd name="connsiteX27" fmla="*/ 379211 w 765830"/>
                <a:gd name="connsiteY27" fmla="*/ 222384 h 388817"/>
                <a:gd name="connsiteX28" fmla="*/ 393897 w 765830"/>
                <a:gd name="connsiteY28" fmla="*/ 255335 h 388817"/>
                <a:gd name="connsiteX29" fmla="*/ 350046 w 765830"/>
                <a:gd name="connsiteY29" fmla="*/ 290899 h 388817"/>
                <a:gd name="connsiteX30" fmla="*/ 330775 w 765830"/>
                <a:gd name="connsiteY30" fmla="*/ 317986 h 388817"/>
                <a:gd name="connsiteX31" fmla="*/ 327915 w 765830"/>
                <a:gd name="connsiteY31" fmla="*/ 318369 h 388817"/>
                <a:gd name="connsiteX32" fmla="*/ 332230 w 765830"/>
                <a:gd name="connsiteY32" fmla="*/ 297401 h 388817"/>
                <a:gd name="connsiteX33" fmla="*/ 342261 w 765830"/>
                <a:gd name="connsiteY33" fmla="*/ 258718 h 388817"/>
                <a:gd name="connsiteX34" fmla="*/ 349951 w 765830"/>
                <a:gd name="connsiteY34" fmla="*/ 172385 h 388817"/>
                <a:gd name="connsiteX35" fmla="*/ 317505 w 765830"/>
                <a:gd name="connsiteY35" fmla="*/ 250806 h 388817"/>
                <a:gd name="connsiteX36" fmla="*/ 307867 w 765830"/>
                <a:gd name="connsiteY36" fmla="*/ 291931 h 388817"/>
                <a:gd name="connsiteX37" fmla="*/ 302196 w 765830"/>
                <a:gd name="connsiteY37" fmla="*/ 319560 h 388817"/>
                <a:gd name="connsiteX38" fmla="*/ 288386 w 765830"/>
                <a:gd name="connsiteY38" fmla="*/ 280113 h 388817"/>
                <a:gd name="connsiteX39" fmla="*/ 252250 w 765830"/>
                <a:gd name="connsiteY39" fmla="*/ 231618 h 388817"/>
                <a:gd name="connsiteX40" fmla="*/ 280499 w 765830"/>
                <a:gd name="connsiteY40" fmla="*/ 194557 h 388817"/>
                <a:gd name="connsiteX41" fmla="*/ 270687 w 765830"/>
                <a:gd name="connsiteY41" fmla="*/ 167748 h 388817"/>
                <a:gd name="connsiteX42" fmla="*/ 302072 w 765830"/>
                <a:gd name="connsiteY42" fmla="*/ 171329 h 388817"/>
                <a:gd name="connsiteX43" fmla="*/ 357660 w 765830"/>
                <a:gd name="connsiteY43" fmla="*/ 125756 h 388817"/>
                <a:gd name="connsiteX44" fmla="*/ 82905 w 765830"/>
                <a:gd name="connsiteY44" fmla="*/ 301286 h 388817"/>
                <a:gd name="connsiteX45" fmla="*/ 68001 w 765830"/>
                <a:gd name="connsiteY45" fmla="*/ 355520 h 388817"/>
                <a:gd name="connsiteX46" fmla="*/ 42728 w 765830"/>
                <a:gd name="connsiteY46" fmla="*/ 355520 h 388817"/>
                <a:gd name="connsiteX47" fmla="*/ 59609 w 765830"/>
                <a:gd name="connsiteY47" fmla="*/ 292291 h 388817"/>
                <a:gd name="connsiteX48" fmla="*/ 83635 w 765830"/>
                <a:gd name="connsiteY48" fmla="*/ 243386 h 388817"/>
                <a:gd name="connsiteX49" fmla="*/ 0 w 765830"/>
                <a:gd name="connsiteY49" fmla="*/ 0 h 388817"/>
                <a:gd name="connsiteX50" fmla="*/ 609770 w 765830"/>
                <a:gd name="connsiteY50" fmla="*/ 327201 h 388817"/>
                <a:gd name="connsiteX51" fmla="*/ 593287 w 765830"/>
                <a:gd name="connsiteY51" fmla="*/ 335923 h 388817"/>
                <a:gd name="connsiteX52" fmla="*/ 549763 w 765830"/>
                <a:gd name="connsiteY52" fmla="*/ 338618 h 388817"/>
                <a:gd name="connsiteX53" fmla="*/ 572553 w 765830"/>
                <a:gd name="connsiteY53" fmla="*/ 285846 h 388817"/>
                <a:gd name="connsiteX54" fmla="*/ 609770 w 765830"/>
                <a:gd name="connsiteY54" fmla="*/ 327201 h 388817"/>
                <a:gd name="connsiteX55" fmla="*/ 530310 w 765830"/>
                <a:gd name="connsiteY55" fmla="*/ 275608 h 388817"/>
                <a:gd name="connsiteX56" fmla="*/ 543693 w 765830"/>
                <a:gd name="connsiteY56" fmla="*/ 241962 h 388817"/>
                <a:gd name="connsiteX57" fmla="*/ 569614 w 765830"/>
                <a:gd name="connsiteY57" fmla="*/ 281963 h 388817"/>
                <a:gd name="connsiteX58" fmla="*/ 524645 w 765830"/>
                <a:gd name="connsiteY58" fmla="*/ 328734 h 388817"/>
                <a:gd name="connsiteX59" fmla="*/ 517022 w 765830"/>
                <a:gd name="connsiteY59" fmla="*/ 341130 h 388817"/>
                <a:gd name="connsiteX60" fmla="*/ 491647 w 765830"/>
                <a:gd name="connsiteY60" fmla="*/ 337269 h 388817"/>
                <a:gd name="connsiteX61" fmla="*/ 490351 w 765830"/>
                <a:gd name="connsiteY61" fmla="*/ 329868 h 388817"/>
                <a:gd name="connsiteX62" fmla="*/ 530310 w 765830"/>
                <a:gd name="connsiteY62" fmla="*/ 275608 h 388817"/>
                <a:gd name="connsiteX63" fmla="*/ 366523 w 765830"/>
                <a:gd name="connsiteY63" fmla="*/ 306868 h 388817"/>
                <a:gd name="connsiteX64" fmla="*/ 395827 w 765830"/>
                <a:gd name="connsiteY64" fmla="*/ 258772 h 388817"/>
                <a:gd name="connsiteX65" fmla="*/ 414141 w 765830"/>
                <a:gd name="connsiteY65" fmla="*/ 285378 h 388817"/>
                <a:gd name="connsiteX66" fmla="*/ 464944 w 765830"/>
                <a:gd name="connsiteY66" fmla="*/ 330037 h 388817"/>
                <a:gd name="connsiteX67" fmla="*/ 465951 w 765830"/>
                <a:gd name="connsiteY67" fmla="*/ 335950 h 388817"/>
                <a:gd name="connsiteX68" fmla="*/ 464137 w 765830"/>
                <a:gd name="connsiteY68" fmla="*/ 335919 h 388817"/>
                <a:gd name="connsiteX69" fmla="*/ 461863 w 765830"/>
                <a:gd name="connsiteY69" fmla="*/ 335959 h 388817"/>
                <a:gd name="connsiteX70" fmla="*/ 369389 w 765830"/>
                <a:gd name="connsiteY70" fmla="*/ 315247 h 388817"/>
                <a:gd name="connsiteX71" fmla="*/ 358327 w 765830"/>
                <a:gd name="connsiteY71" fmla="*/ 315531 h 388817"/>
                <a:gd name="connsiteX72" fmla="*/ 366523 w 765830"/>
                <a:gd name="connsiteY72" fmla="*/ 306868 h 388817"/>
                <a:gd name="connsiteX73" fmla="*/ 199297 w 765830"/>
                <a:gd name="connsiteY73" fmla="*/ 244964 h 388817"/>
                <a:gd name="connsiteX74" fmla="*/ 233716 w 765830"/>
                <a:gd name="connsiteY74" fmla="*/ 261268 h 388817"/>
                <a:gd name="connsiteX75" fmla="*/ 251908 w 765830"/>
                <a:gd name="connsiteY75" fmla="*/ 232128 h 388817"/>
                <a:gd name="connsiteX76" fmla="*/ 268340 w 765830"/>
                <a:gd name="connsiteY76" fmla="*/ 291276 h 388817"/>
                <a:gd name="connsiteX77" fmla="*/ 292054 w 765830"/>
                <a:gd name="connsiteY77" fmla="*/ 327738 h 388817"/>
                <a:gd name="connsiteX78" fmla="*/ 276967 w 765830"/>
                <a:gd name="connsiteY78" fmla="*/ 335923 h 388817"/>
                <a:gd name="connsiteX79" fmla="*/ 266754 w 765830"/>
                <a:gd name="connsiteY79" fmla="*/ 335923 h 388817"/>
                <a:gd name="connsiteX80" fmla="*/ 233080 w 765830"/>
                <a:gd name="connsiteY80" fmla="*/ 294605 h 388817"/>
                <a:gd name="connsiteX81" fmla="*/ 241846 w 765830"/>
                <a:gd name="connsiteY81" fmla="*/ 337530 h 388817"/>
                <a:gd name="connsiteX82" fmla="*/ 197790 w 765830"/>
                <a:gd name="connsiteY82" fmla="*/ 347781 h 388817"/>
                <a:gd name="connsiteX83" fmla="*/ 203036 w 765830"/>
                <a:gd name="connsiteY83" fmla="*/ 330043 h 388817"/>
                <a:gd name="connsiteX84" fmla="*/ 210479 w 765830"/>
                <a:gd name="connsiteY84" fmla="*/ 301685 h 38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65830" h="388817">
                  <a:moveTo>
                    <a:pt x="8" y="388817"/>
                  </a:moveTo>
                  <a:lnTo>
                    <a:pt x="765831" y="388817"/>
                  </a:lnTo>
                  <a:lnTo>
                    <a:pt x="765831" y="267670"/>
                  </a:lnTo>
                  <a:cubicBezTo>
                    <a:pt x="759693" y="263716"/>
                    <a:pt x="753468" y="259891"/>
                    <a:pt x="747042" y="256377"/>
                  </a:cubicBezTo>
                  <a:cubicBezTo>
                    <a:pt x="671518" y="216134"/>
                    <a:pt x="584515" y="216843"/>
                    <a:pt x="549186" y="219197"/>
                  </a:cubicBezTo>
                  <a:cubicBezTo>
                    <a:pt x="550615" y="211427"/>
                    <a:pt x="551037" y="206625"/>
                    <a:pt x="551037" y="206625"/>
                  </a:cubicBezTo>
                  <a:cubicBezTo>
                    <a:pt x="546117" y="210867"/>
                    <a:pt x="541462" y="215407"/>
                    <a:pt x="537099" y="220220"/>
                  </a:cubicBezTo>
                  <a:lnTo>
                    <a:pt x="534211" y="223425"/>
                  </a:lnTo>
                  <a:cubicBezTo>
                    <a:pt x="523739" y="235194"/>
                    <a:pt x="514744" y="248198"/>
                    <a:pt x="507424" y="262146"/>
                  </a:cubicBezTo>
                  <a:cubicBezTo>
                    <a:pt x="498884" y="279336"/>
                    <a:pt x="492411" y="297476"/>
                    <a:pt x="488142" y="316189"/>
                  </a:cubicBezTo>
                  <a:cubicBezTo>
                    <a:pt x="485147" y="296695"/>
                    <a:pt x="482415" y="274212"/>
                    <a:pt x="480560" y="249443"/>
                  </a:cubicBezTo>
                  <a:cubicBezTo>
                    <a:pt x="494136" y="235393"/>
                    <a:pt x="505726" y="219553"/>
                    <a:pt x="515010" y="202363"/>
                  </a:cubicBezTo>
                  <a:cubicBezTo>
                    <a:pt x="524640" y="183233"/>
                    <a:pt x="530850" y="162565"/>
                    <a:pt x="533359" y="141295"/>
                  </a:cubicBezTo>
                  <a:cubicBezTo>
                    <a:pt x="517600" y="155187"/>
                    <a:pt x="504516" y="171845"/>
                    <a:pt x="494751" y="190446"/>
                  </a:cubicBezTo>
                  <a:cubicBezTo>
                    <a:pt x="488199" y="203524"/>
                    <a:pt x="483057" y="217262"/>
                    <a:pt x="479412" y="231429"/>
                  </a:cubicBezTo>
                  <a:cubicBezTo>
                    <a:pt x="478886" y="221615"/>
                    <a:pt x="478464" y="211600"/>
                    <a:pt x="478287" y="201229"/>
                  </a:cubicBezTo>
                  <a:lnTo>
                    <a:pt x="479229" y="160290"/>
                  </a:lnTo>
                  <a:cubicBezTo>
                    <a:pt x="479056" y="130544"/>
                    <a:pt x="474613" y="100976"/>
                    <a:pt x="466035" y="72493"/>
                  </a:cubicBezTo>
                  <a:cubicBezTo>
                    <a:pt x="457295" y="100294"/>
                    <a:pt x="452791" y="129252"/>
                    <a:pt x="452675" y="158394"/>
                  </a:cubicBezTo>
                  <a:lnTo>
                    <a:pt x="453314" y="201656"/>
                  </a:lnTo>
                  <a:cubicBezTo>
                    <a:pt x="453488" y="211801"/>
                    <a:pt x="453886" y="221588"/>
                    <a:pt x="454377" y="231190"/>
                  </a:cubicBezTo>
                  <a:cubicBezTo>
                    <a:pt x="447822" y="218194"/>
                    <a:pt x="439907" y="205928"/>
                    <a:pt x="430766" y="194599"/>
                  </a:cubicBezTo>
                  <a:cubicBezTo>
                    <a:pt x="417266" y="178502"/>
                    <a:pt x="400937" y="165010"/>
                    <a:pt x="382584" y="154788"/>
                  </a:cubicBezTo>
                  <a:cubicBezTo>
                    <a:pt x="389561" y="175037"/>
                    <a:pt x="400026" y="193910"/>
                    <a:pt x="413506" y="210554"/>
                  </a:cubicBezTo>
                  <a:cubicBezTo>
                    <a:pt x="425743" y="224832"/>
                    <a:pt x="439823" y="237420"/>
                    <a:pt x="455378" y="247988"/>
                  </a:cubicBezTo>
                  <a:cubicBezTo>
                    <a:pt x="457039" y="271665"/>
                    <a:pt x="459482" y="293372"/>
                    <a:pt x="462235" y="312482"/>
                  </a:cubicBezTo>
                  <a:cubicBezTo>
                    <a:pt x="454426" y="296415"/>
                    <a:pt x="444833" y="281277"/>
                    <a:pt x="433638" y="267356"/>
                  </a:cubicBezTo>
                  <a:cubicBezTo>
                    <a:pt x="418389" y="249172"/>
                    <a:pt x="399943" y="233931"/>
                    <a:pt x="379211" y="222384"/>
                  </a:cubicBezTo>
                  <a:cubicBezTo>
                    <a:pt x="383102" y="233788"/>
                    <a:pt x="388016" y="244817"/>
                    <a:pt x="393897" y="255335"/>
                  </a:cubicBezTo>
                  <a:cubicBezTo>
                    <a:pt x="377411" y="264679"/>
                    <a:pt x="362593" y="276697"/>
                    <a:pt x="350046" y="290899"/>
                  </a:cubicBezTo>
                  <a:cubicBezTo>
                    <a:pt x="342838" y="299344"/>
                    <a:pt x="336389" y="308408"/>
                    <a:pt x="330775" y="317986"/>
                  </a:cubicBezTo>
                  <a:cubicBezTo>
                    <a:pt x="329832" y="318123"/>
                    <a:pt x="328843" y="318224"/>
                    <a:pt x="327915" y="318369"/>
                  </a:cubicBezTo>
                  <a:cubicBezTo>
                    <a:pt x="329275" y="311457"/>
                    <a:pt x="330627" y="304543"/>
                    <a:pt x="332230" y="297401"/>
                  </a:cubicBezTo>
                  <a:lnTo>
                    <a:pt x="342261" y="258718"/>
                  </a:lnTo>
                  <a:cubicBezTo>
                    <a:pt x="348944" y="230457"/>
                    <a:pt x="351534" y="201383"/>
                    <a:pt x="349951" y="172385"/>
                  </a:cubicBezTo>
                  <a:cubicBezTo>
                    <a:pt x="335261" y="196749"/>
                    <a:pt x="324323" y="223185"/>
                    <a:pt x="317505" y="250806"/>
                  </a:cubicBezTo>
                  <a:lnTo>
                    <a:pt x="307867" y="291931"/>
                  </a:lnTo>
                  <a:cubicBezTo>
                    <a:pt x="305746" y="301374"/>
                    <a:pt x="303910" y="310538"/>
                    <a:pt x="302196" y="319560"/>
                  </a:cubicBezTo>
                  <a:cubicBezTo>
                    <a:pt x="298981" y="305964"/>
                    <a:pt x="294353" y="292744"/>
                    <a:pt x="288386" y="280113"/>
                  </a:cubicBezTo>
                  <a:cubicBezTo>
                    <a:pt x="279354" y="261907"/>
                    <a:pt x="267113" y="245479"/>
                    <a:pt x="252250" y="231618"/>
                  </a:cubicBezTo>
                  <a:cubicBezTo>
                    <a:pt x="260969" y="218748"/>
                    <a:pt x="270400" y="206375"/>
                    <a:pt x="280499" y="194557"/>
                  </a:cubicBezTo>
                  <a:lnTo>
                    <a:pt x="270687" y="167748"/>
                  </a:lnTo>
                  <a:lnTo>
                    <a:pt x="302072" y="171329"/>
                  </a:lnTo>
                  <a:cubicBezTo>
                    <a:pt x="318857" y="154127"/>
                    <a:pt x="337501" y="138842"/>
                    <a:pt x="357660" y="125756"/>
                  </a:cubicBezTo>
                  <a:cubicBezTo>
                    <a:pt x="262953" y="95355"/>
                    <a:pt x="132080" y="173939"/>
                    <a:pt x="82905" y="301286"/>
                  </a:cubicBezTo>
                  <a:cubicBezTo>
                    <a:pt x="76150" y="318825"/>
                    <a:pt x="71158" y="336992"/>
                    <a:pt x="68001" y="355520"/>
                  </a:cubicBezTo>
                  <a:lnTo>
                    <a:pt x="42728" y="355520"/>
                  </a:lnTo>
                  <a:cubicBezTo>
                    <a:pt x="46078" y="333901"/>
                    <a:pt x="51738" y="312703"/>
                    <a:pt x="59609" y="292291"/>
                  </a:cubicBezTo>
                  <a:cubicBezTo>
                    <a:pt x="66238" y="275347"/>
                    <a:pt x="74275" y="258988"/>
                    <a:pt x="83635" y="243386"/>
                  </a:cubicBezTo>
                  <a:cubicBezTo>
                    <a:pt x="83591" y="156624"/>
                    <a:pt x="54868" y="66533"/>
                    <a:pt x="0" y="0"/>
                  </a:cubicBezTo>
                  <a:close/>
                  <a:moveTo>
                    <a:pt x="609770" y="327201"/>
                  </a:moveTo>
                  <a:cubicBezTo>
                    <a:pt x="603914" y="329366"/>
                    <a:pt x="598372" y="332298"/>
                    <a:pt x="593287" y="335923"/>
                  </a:cubicBezTo>
                  <a:cubicBezTo>
                    <a:pt x="578730" y="335629"/>
                    <a:pt x="564173" y="336530"/>
                    <a:pt x="549763" y="338618"/>
                  </a:cubicBezTo>
                  <a:cubicBezTo>
                    <a:pt x="559718" y="322142"/>
                    <a:pt x="567385" y="304388"/>
                    <a:pt x="572553" y="285846"/>
                  </a:cubicBezTo>
                  <a:cubicBezTo>
                    <a:pt x="583817" y="300617"/>
                    <a:pt x="596264" y="314448"/>
                    <a:pt x="609770" y="327201"/>
                  </a:cubicBezTo>
                  <a:close/>
                  <a:moveTo>
                    <a:pt x="530310" y="275608"/>
                  </a:moveTo>
                  <a:cubicBezTo>
                    <a:pt x="535811" y="264835"/>
                    <a:pt x="540292" y="253571"/>
                    <a:pt x="543693" y="241962"/>
                  </a:cubicBezTo>
                  <a:cubicBezTo>
                    <a:pt x="551449" y="255848"/>
                    <a:pt x="560109" y="269211"/>
                    <a:pt x="569614" y="281963"/>
                  </a:cubicBezTo>
                  <a:cubicBezTo>
                    <a:pt x="552158" y="294979"/>
                    <a:pt x="536965" y="310780"/>
                    <a:pt x="524645" y="328734"/>
                  </a:cubicBezTo>
                  <a:cubicBezTo>
                    <a:pt x="521912" y="332790"/>
                    <a:pt x="519384" y="336956"/>
                    <a:pt x="517022" y="341130"/>
                  </a:cubicBezTo>
                  <a:cubicBezTo>
                    <a:pt x="508642" y="339371"/>
                    <a:pt x="500171" y="338081"/>
                    <a:pt x="491647" y="337269"/>
                  </a:cubicBezTo>
                  <a:cubicBezTo>
                    <a:pt x="491215" y="334865"/>
                    <a:pt x="490783" y="332398"/>
                    <a:pt x="490351" y="329868"/>
                  </a:cubicBezTo>
                  <a:cubicBezTo>
                    <a:pt x="506127" y="313727"/>
                    <a:pt x="519575" y="295464"/>
                    <a:pt x="530310" y="275608"/>
                  </a:cubicBezTo>
                  <a:close/>
                  <a:moveTo>
                    <a:pt x="366523" y="306868"/>
                  </a:moveTo>
                  <a:cubicBezTo>
                    <a:pt x="378745" y="292466"/>
                    <a:pt x="388633" y="276237"/>
                    <a:pt x="395827" y="258772"/>
                  </a:cubicBezTo>
                  <a:cubicBezTo>
                    <a:pt x="401170" y="268142"/>
                    <a:pt x="407297" y="277042"/>
                    <a:pt x="414141" y="285378"/>
                  </a:cubicBezTo>
                  <a:cubicBezTo>
                    <a:pt x="428912" y="302559"/>
                    <a:pt x="446012" y="317591"/>
                    <a:pt x="464944" y="330037"/>
                  </a:cubicBezTo>
                  <a:cubicBezTo>
                    <a:pt x="465278" y="332058"/>
                    <a:pt x="465614" y="334005"/>
                    <a:pt x="465951" y="335950"/>
                  </a:cubicBezTo>
                  <a:cubicBezTo>
                    <a:pt x="465340" y="335948"/>
                    <a:pt x="464749" y="335919"/>
                    <a:pt x="464137" y="335919"/>
                  </a:cubicBezTo>
                  <a:cubicBezTo>
                    <a:pt x="463362" y="335919"/>
                    <a:pt x="462631" y="335953"/>
                    <a:pt x="461863" y="335959"/>
                  </a:cubicBezTo>
                  <a:cubicBezTo>
                    <a:pt x="445713" y="323743"/>
                    <a:pt x="410430" y="315247"/>
                    <a:pt x="369389" y="315247"/>
                  </a:cubicBezTo>
                  <a:cubicBezTo>
                    <a:pt x="365629" y="315247"/>
                    <a:pt x="361980" y="315393"/>
                    <a:pt x="358327" y="315531"/>
                  </a:cubicBezTo>
                  <a:cubicBezTo>
                    <a:pt x="361118" y="312767"/>
                    <a:pt x="363881" y="309909"/>
                    <a:pt x="366523" y="306868"/>
                  </a:cubicBezTo>
                  <a:close/>
                  <a:moveTo>
                    <a:pt x="199297" y="244964"/>
                  </a:moveTo>
                  <a:lnTo>
                    <a:pt x="233716" y="261268"/>
                  </a:lnTo>
                  <a:cubicBezTo>
                    <a:pt x="239564" y="250872"/>
                    <a:pt x="245694" y="241280"/>
                    <a:pt x="251908" y="232128"/>
                  </a:cubicBezTo>
                  <a:cubicBezTo>
                    <a:pt x="253958" y="252639"/>
                    <a:pt x="259515" y="272646"/>
                    <a:pt x="268340" y="291276"/>
                  </a:cubicBezTo>
                  <a:cubicBezTo>
                    <a:pt x="274866" y="304272"/>
                    <a:pt x="282820" y="316502"/>
                    <a:pt x="292054" y="327738"/>
                  </a:cubicBezTo>
                  <a:cubicBezTo>
                    <a:pt x="286699" y="329819"/>
                    <a:pt x="281630" y="332569"/>
                    <a:pt x="276967" y="335923"/>
                  </a:cubicBezTo>
                  <a:cubicBezTo>
                    <a:pt x="273521" y="335862"/>
                    <a:pt x="270116" y="335862"/>
                    <a:pt x="266754" y="335923"/>
                  </a:cubicBezTo>
                  <a:cubicBezTo>
                    <a:pt x="257533" y="320632"/>
                    <a:pt x="246196" y="306721"/>
                    <a:pt x="233080" y="294605"/>
                  </a:cubicBezTo>
                  <a:cubicBezTo>
                    <a:pt x="234417" y="309193"/>
                    <a:pt x="237357" y="323588"/>
                    <a:pt x="241846" y="337530"/>
                  </a:cubicBezTo>
                  <a:cubicBezTo>
                    <a:pt x="226766" y="338946"/>
                    <a:pt x="211946" y="342394"/>
                    <a:pt x="197790" y="347781"/>
                  </a:cubicBezTo>
                  <a:cubicBezTo>
                    <a:pt x="199446" y="341802"/>
                    <a:pt x="201087" y="335809"/>
                    <a:pt x="203036" y="330043"/>
                  </a:cubicBezTo>
                  <a:cubicBezTo>
                    <a:pt x="205367" y="323152"/>
                    <a:pt x="207881" y="308210"/>
                    <a:pt x="210479" y="301685"/>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2" name="Forma libre: forma 11">
              <a:extLst>
                <a:ext uri="{FF2B5EF4-FFF2-40B4-BE49-F238E27FC236}">
                  <a16:creationId xmlns:a16="http://schemas.microsoft.com/office/drawing/2014/main" id="{F79CC88F-E602-6383-612C-9DB781075D81}"/>
                </a:ext>
              </a:extLst>
            </p:cNvPr>
            <p:cNvSpPr/>
            <p:nvPr/>
          </p:nvSpPr>
          <p:spPr>
            <a:xfrm>
              <a:off x="809482" y="282677"/>
              <a:ext cx="146703" cy="165279"/>
            </a:xfrm>
            <a:custGeom>
              <a:avLst/>
              <a:gdLst>
                <a:gd name="connsiteX0" fmla="*/ 128985 w 146703"/>
                <a:gd name="connsiteY0" fmla="*/ 151290 h 165279"/>
                <a:gd name="connsiteX1" fmla="*/ 146703 w 146703"/>
                <a:gd name="connsiteY1" fmla="*/ 165280 h 165279"/>
                <a:gd name="connsiteX2" fmla="*/ 146703 w 146703"/>
                <a:gd name="connsiteY2" fmla="*/ 82389 h 165279"/>
                <a:gd name="connsiteX3" fmla="*/ 126096 w 146703"/>
                <a:gd name="connsiteY3" fmla="*/ 57055 h 165279"/>
                <a:gd name="connsiteX4" fmla="*/ 0 w 146703"/>
                <a:gd name="connsiteY4" fmla="*/ 203 h 165279"/>
                <a:gd name="connsiteX5" fmla="*/ 49257 w 146703"/>
                <a:gd name="connsiteY5" fmla="*/ 112763 h 165279"/>
                <a:gd name="connsiteX6" fmla="*/ 128985 w 146703"/>
                <a:gd name="connsiteY6" fmla="*/ 151290 h 16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703" h="165279">
                  <a:moveTo>
                    <a:pt x="128985" y="151290"/>
                  </a:moveTo>
                  <a:cubicBezTo>
                    <a:pt x="135085" y="155706"/>
                    <a:pt x="140971" y="160403"/>
                    <a:pt x="146703" y="165280"/>
                  </a:cubicBezTo>
                  <a:lnTo>
                    <a:pt x="146703" y="82389"/>
                  </a:lnTo>
                  <a:cubicBezTo>
                    <a:pt x="140172" y="73683"/>
                    <a:pt x="133402" y="65154"/>
                    <a:pt x="126096" y="57055"/>
                  </a:cubicBezTo>
                  <a:cubicBezTo>
                    <a:pt x="65502" y="-6497"/>
                    <a:pt x="0" y="203"/>
                    <a:pt x="0" y="203"/>
                  </a:cubicBezTo>
                  <a:cubicBezTo>
                    <a:pt x="12537" y="39305"/>
                    <a:pt x="29042" y="77021"/>
                    <a:pt x="49257" y="112763"/>
                  </a:cubicBezTo>
                  <a:cubicBezTo>
                    <a:pt x="77726" y="121248"/>
                    <a:pt x="104646" y="134256"/>
                    <a:pt x="128985" y="151290"/>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3" name="Forma libre: forma 12">
              <a:extLst>
                <a:ext uri="{FF2B5EF4-FFF2-40B4-BE49-F238E27FC236}">
                  <a16:creationId xmlns:a16="http://schemas.microsoft.com/office/drawing/2014/main" id="{0264BDF9-DF87-FF0C-7D85-AD6061D4E2DC}"/>
                </a:ext>
              </a:extLst>
            </p:cNvPr>
            <p:cNvSpPr/>
            <p:nvPr/>
          </p:nvSpPr>
          <p:spPr>
            <a:xfrm>
              <a:off x="908088" y="183422"/>
              <a:ext cx="48096" cy="146253"/>
            </a:xfrm>
            <a:custGeom>
              <a:avLst/>
              <a:gdLst>
                <a:gd name="connsiteX0" fmla="*/ 47416 w 48096"/>
                <a:gd name="connsiteY0" fmla="*/ 146254 h 146253"/>
                <a:gd name="connsiteX1" fmla="*/ 48097 w 48096"/>
                <a:gd name="connsiteY1" fmla="*/ 144604 h 146253"/>
                <a:gd name="connsiteX2" fmla="*/ 48097 w 48096"/>
                <a:gd name="connsiteY2" fmla="*/ 29418 h 146253"/>
                <a:gd name="connsiteX3" fmla="*/ 26333 w 48096"/>
                <a:gd name="connsiteY3" fmla="*/ 0 h 146253"/>
                <a:gd name="connsiteX4" fmla="*/ 0 w 48096"/>
                <a:gd name="connsiteY4" fmla="*/ 105944 h 146253"/>
                <a:gd name="connsiteX5" fmla="*/ 43528 w 48096"/>
                <a:gd name="connsiteY5" fmla="*/ 141763 h 146253"/>
                <a:gd name="connsiteX6" fmla="*/ 47416 w 48096"/>
                <a:gd name="connsiteY6" fmla="*/ 146254 h 14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6" h="146253">
                  <a:moveTo>
                    <a:pt x="47416" y="146254"/>
                  </a:moveTo>
                  <a:lnTo>
                    <a:pt x="48097" y="144604"/>
                  </a:lnTo>
                  <a:lnTo>
                    <a:pt x="48097" y="29418"/>
                  </a:lnTo>
                  <a:cubicBezTo>
                    <a:pt x="41390" y="19218"/>
                    <a:pt x="34124" y="9398"/>
                    <a:pt x="26333" y="0"/>
                  </a:cubicBezTo>
                  <a:cubicBezTo>
                    <a:pt x="11797" y="33629"/>
                    <a:pt x="2900" y="69423"/>
                    <a:pt x="0" y="105944"/>
                  </a:cubicBezTo>
                  <a:cubicBezTo>
                    <a:pt x="15978" y="115977"/>
                    <a:pt x="30607" y="128014"/>
                    <a:pt x="43528" y="141763"/>
                  </a:cubicBezTo>
                  <a:cubicBezTo>
                    <a:pt x="44883" y="143177"/>
                    <a:pt x="46042" y="144735"/>
                    <a:pt x="47416" y="146254"/>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4" name="Forma libre: forma 13">
              <a:extLst>
                <a:ext uri="{FF2B5EF4-FFF2-40B4-BE49-F238E27FC236}">
                  <a16:creationId xmlns:a16="http://schemas.microsoft.com/office/drawing/2014/main" id="{06600797-9738-BE9B-51DF-A2A85F355622}"/>
                </a:ext>
              </a:extLst>
            </p:cNvPr>
            <p:cNvSpPr/>
            <p:nvPr/>
          </p:nvSpPr>
          <p:spPr>
            <a:xfrm>
              <a:off x="280888" y="359178"/>
              <a:ext cx="137646" cy="167897"/>
            </a:xfrm>
            <a:custGeom>
              <a:avLst/>
              <a:gdLst>
                <a:gd name="connsiteX0" fmla="*/ 16660 w 137646"/>
                <a:gd name="connsiteY0" fmla="*/ 167898 h 167897"/>
                <a:gd name="connsiteX1" fmla="*/ 70751 w 137646"/>
                <a:gd name="connsiteY1" fmla="*/ 112888 h 167897"/>
                <a:gd name="connsiteX2" fmla="*/ 77099 w 137646"/>
                <a:gd name="connsiteY2" fmla="*/ 97921 h 167897"/>
                <a:gd name="connsiteX3" fmla="*/ 92523 w 137646"/>
                <a:gd name="connsiteY3" fmla="*/ 66976 h 167897"/>
                <a:gd name="connsiteX4" fmla="*/ 137646 w 137646"/>
                <a:gd name="connsiteY4" fmla="*/ 0 h 167897"/>
                <a:gd name="connsiteX5" fmla="*/ 0 w 137646"/>
                <a:gd name="connsiteY5" fmla="*/ 79136 h 167897"/>
                <a:gd name="connsiteX6" fmla="*/ 16121 w 137646"/>
                <a:gd name="connsiteY6" fmla="*/ 161116 h 167897"/>
                <a:gd name="connsiteX7" fmla="*/ 16660 w 137646"/>
                <a:gd name="connsiteY7" fmla="*/ 167898 h 16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46" h="167897">
                  <a:moveTo>
                    <a:pt x="16660" y="167898"/>
                  </a:moveTo>
                  <a:cubicBezTo>
                    <a:pt x="32469" y="147501"/>
                    <a:pt x="50624" y="129038"/>
                    <a:pt x="70751" y="112888"/>
                  </a:cubicBezTo>
                  <a:cubicBezTo>
                    <a:pt x="72830" y="107791"/>
                    <a:pt x="74927" y="102731"/>
                    <a:pt x="77099" y="97921"/>
                  </a:cubicBezTo>
                  <a:lnTo>
                    <a:pt x="92523" y="66976"/>
                  </a:lnTo>
                  <a:cubicBezTo>
                    <a:pt x="105232" y="43165"/>
                    <a:pt x="120352" y="20722"/>
                    <a:pt x="137646" y="0"/>
                  </a:cubicBezTo>
                  <a:cubicBezTo>
                    <a:pt x="86397" y="7652"/>
                    <a:pt x="38420" y="37059"/>
                    <a:pt x="0" y="79136"/>
                  </a:cubicBezTo>
                  <a:cubicBezTo>
                    <a:pt x="7995" y="105881"/>
                    <a:pt x="13393" y="133335"/>
                    <a:pt x="16121" y="161116"/>
                  </a:cubicBezTo>
                  <a:cubicBezTo>
                    <a:pt x="16342" y="163383"/>
                    <a:pt x="16474" y="165635"/>
                    <a:pt x="16660" y="167898"/>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5" name="Forma libre: forma 14">
              <a:extLst>
                <a:ext uri="{FF2B5EF4-FFF2-40B4-BE49-F238E27FC236}">
                  <a16:creationId xmlns:a16="http://schemas.microsoft.com/office/drawing/2014/main" id="{10FDE2A5-EF66-4360-65A9-D43709937BEA}"/>
                </a:ext>
              </a:extLst>
            </p:cNvPr>
            <p:cNvSpPr/>
            <p:nvPr/>
          </p:nvSpPr>
          <p:spPr>
            <a:xfrm>
              <a:off x="743572" y="403948"/>
              <a:ext cx="212612" cy="156574"/>
            </a:xfrm>
            <a:custGeom>
              <a:avLst/>
              <a:gdLst>
                <a:gd name="connsiteX0" fmla="*/ 203745 w 212612"/>
                <a:gd name="connsiteY0" fmla="*/ 151537 h 156574"/>
                <a:gd name="connsiteX1" fmla="*/ 212613 w 212612"/>
                <a:gd name="connsiteY1" fmla="*/ 156574 h 156574"/>
                <a:gd name="connsiteX2" fmla="*/ 212613 w 212612"/>
                <a:gd name="connsiteY2" fmla="*/ 73983 h 156574"/>
                <a:gd name="connsiteX3" fmla="*/ 182162 w 212612"/>
                <a:gd name="connsiteY3" fmla="*/ 48280 h 156574"/>
                <a:gd name="connsiteX4" fmla="*/ 0 w 212612"/>
                <a:gd name="connsiteY4" fmla="*/ 969 h 156574"/>
                <a:gd name="connsiteX5" fmla="*/ 64520 w 212612"/>
                <a:gd name="connsiteY5" fmla="*/ 112575 h 156574"/>
                <a:gd name="connsiteX6" fmla="*/ 203745 w 212612"/>
                <a:gd name="connsiteY6" fmla="*/ 151537 h 15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12" h="156574">
                  <a:moveTo>
                    <a:pt x="203745" y="151537"/>
                  </a:moveTo>
                  <a:cubicBezTo>
                    <a:pt x="206749" y="153135"/>
                    <a:pt x="209675" y="154866"/>
                    <a:pt x="212613" y="156574"/>
                  </a:cubicBezTo>
                  <a:lnTo>
                    <a:pt x="212613" y="73983"/>
                  </a:lnTo>
                  <a:cubicBezTo>
                    <a:pt x="202964" y="64838"/>
                    <a:pt x="192796" y="56257"/>
                    <a:pt x="182162" y="48280"/>
                  </a:cubicBezTo>
                  <a:cubicBezTo>
                    <a:pt x="128553" y="12332"/>
                    <a:pt x="64326" y="-4349"/>
                    <a:pt x="0" y="969"/>
                  </a:cubicBezTo>
                  <a:cubicBezTo>
                    <a:pt x="15884" y="41150"/>
                    <a:pt x="37626" y="78759"/>
                    <a:pt x="64520" y="112575"/>
                  </a:cubicBezTo>
                  <a:cubicBezTo>
                    <a:pt x="113049" y="116228"/>
                    <a:pt x="160370" y="129471"/>
                    <a:pt x="203745" y="151537"/>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grpSp>
      <p:sp>
        <p:nvSpPr>
          <p:cNvPr id="7" name="1 CuadroTexto">
            <a:extLst>
              <a:ext uri="{FF2B5EF4-FFF2-40B4-BE49-F238E27FC236}">
                <a16:creationId xmlns:a16="http://schemas.microsoft.com/office/drawing/2014/main" id="{8DD3BD36-DD4A-F2D8-F1F9-066EDB5AD6EA}"/>
              </a:ext>
            </a:extLst>
          </p:cNvPr>
          <p:cNvSpPr txBox="1"/>
          <p:nvPr/>
        </p:nvSpPr>
        <p:spPr>
          <a:xfrm>
            <a:off x="4335634" y="92981"/>
            <a:ext cx="248311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4B7230"/>
                </a:solidFill>
              </a:rPr>
              <a:t>In </a:t>
            </a:r>
            <a:r>
              <a:rPr lang="es-ES" sz="2800" b="1" dirty="0" err="1">
                <a:solidFill>
                  <a:srgbClr val="4B7230"/>
                </a:solidFill>
              </a:rPr>
              <a:t>the</a:t>
            </a:r>
            <a:r>
              <a:rPr lang="es-ES" sz="2800" b="1" dirty="0">
                <a:solidFill>
                  <a:srgbClr val="4B7230"/>
                </a:solidFill>
              </a:rPr>
              <a:t> </a:t>
            </a:r>
            <a:r>
              <a:rPr lang="es-ES" sz="2800" b="1" dirty="0" err="1">
                <a:solidFill>
                  <a:srgbClr val="4B7230"/>
                </a:solidFill>
              </a:rPr>
              <a:t>forests</a:t>
            </a:r>
            <a:endParaRPr lang="es-ES" sz="2800" b="1" dirty="0">
              <a:solidFill>
                <a:srgbClr val="4B7230"/>
              </a:solidFill>
            </a:endParaRPr>
          </a:p>
        </p:txBody>
      </p:sp>
    </p:spTree>
    <p:extLst>
      <p:ext uri="{BB962C8B-B14F-4D97-AF65-F5344CB8AC3E}">
        <p14:creationId xmlns:p14="http://schemas.microsoft.com/office/powerpoint/2010/main" val="132696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 presetClass="entr" presetSubtype="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11268"/>
                                        </p:tgtEl>
                                        <p:attrNameLst>
                                          <p:attrName>style.visibility</p:attrName>
                                        </p:attrNameLst>
                                      </p:cBhvr>
                                      <p:to>
                                        <p:strVal val="visible"/>
                                      </p:to>
                                    </p:set>
                                    <p:anim calcmode="lin" valueType="num">
                                      <p:cBhvr>
                                        <p:cTn id="34" dur="500" fill="hold"/>
                                        <p:tgtEl>
                                          <p:spTgt spid="11268"/>
                                        </p:tgtEl>
                                        <p:attrNameLst>
                                          <p:attrName>ppt_w</p:attrName>
                                        </p:attrNameLst>
                                      </p:cBhvr>
                                      <p:tavLst>
                                        <p:tav tm="0">
                                          <p:val>
                                            <p:fltVal val="0"/>
                                          </p:val>
                                        </p:tav>
                                        <p:tav tm="100000">
                                          <p:val>
                                            <p:strVal val="#ppt_w"/>
                                          </p:val>
                                        </p:tav>
                                      </p:tavLst>
                                    </p:anim>
                                    <p:anim calcmode="lin" valueType="num">
                                      <p:cBhvr>
                                        <p:cTn id="35" dur="500" fill="hold"/>
                                        <p:tgtEl>
                                          <p:spTgt spid="11268"/>
                                        </p:tgtEl>
                                        <p:attrNameLst>
                                          <p:attrName>ppt_h</p:attrName>
                                        </p:attrNameLst>
                                      </p:cBhvr>
                                      <p:tavLst>
                                        <p:tav tm="0">
                                          <p:val>
                                            <p:fltVal val="0"/>
                                          </p:val>
                                        </p:tav>
                                        <p:tav tm="100000">
                                          <p:val>
                                            <p:strVal val="#ppt_h"/>
                                          </p:val>
                                        </p:tav>
                                      </p:tavLst>
                                    </p:anim>
                                    <p:animEffect transition="in" filter="fade">
                                      <p:cBhvr>
                                        <p:cTn id="36" dur="500"/>
                                        <p:tgtEl>
                                          <p:spTgt spid="1126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wipe(left)">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1267"/>
                                        </p:tgtEl>
                                        <p:attrNameLst>
                                          <p:attrName>style.visibility</p:attrName>
                                        </p:attrNameLst>
                                      </p:cBhvr>
                                      <p:to>
                                        <p:strVal val="visible"/>
                                      </p:to>
                                    </p:set>
                                    <p:animEffect transition="in" filter="wheel(1)">
                                      <p:cBhvr>
                                        <p:cTn id="45" dur="500"/>
                                        <p:tgtEl>
                                          <p:spTgt spid="1126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236877" y="2317078"/>
            <a:ext cx="4950296" cy="2123658"/>
          </a:xfrm>
          <a:prstGeom prst="rect">
            <a:avLst/>
          </a:prstGeom>
          <a:noFill/>
        </p:spPr>
        <p:txBody>
          <a:bodyPr wrap="square" rtlCol="0">
            <a:spAutoFit/>
          </a:bodyPr>
          <a:lstStyle/>
          <a:p>
            <a:r>
              <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My house will be there</a:t>
            </a:r>
            <a:r>
              <a:rPr lang="es-E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4 Rectángulo"/>
          <p:cNvSpPr/>
          <p:nvPr/>
        </p:nvSpPr>
        <p:spPr>
          <a:xfrm>
            <a:off x="263352" y="4734342"/>
            <a:ext cx="6552728" cy="2123658"/>
          </a:xfrm>
          <a:prstGeom prst="rect">
            <a:avLst/>
          </a:prstGeom>
        </p:spPr>
        <p:txBody>
          <a:bodyPr wrap="square">
            <a:spAutoFit/>
          </a:bodyPr>
          <a:lstStyle/>
          <a:p>
            <a:pPr lvl="0"/>
            <a:r>
              <a:rPr lang="en-US" sz="66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Do you want to be my neighbor</a:t>
            </a:r>
            <a:r>
              <a:rPr lang="es-ES" sz="66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a:t>
            </a:r>
          </a:p>
        </p:txBody>
      </p:sp>
      <p:sp>
        <p:nvSpPr>
          <p:cNvPr id="3" name="2 Rectángulo"/>
          <p:cNvSpPr/>
          <p:nvPr/>
        </p:nvSpPr>
        <p:spPr>
          <a:xfrm>
            <a:off x="1524000" y="-19960"/>
            <a:ext cx="7740352" cy="2000548"/>
          </a:xfrm>
          <a:prstGeom prst="rect">
            <a:avLst/>
          </a:prstGeom>
        </p:spPr>
        <p:txBody>
          <a:bodyPr wrap="square">
            <a:spAutoFit/>
          </a:bodyPr>
          <a:lstStyle/>
          <a:p>
            <a:pPr algn="ctr"/>
            <a:r>
              <a:rPr lang="en-US" sz="4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 Lord </a:t>
            </a: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our Lord, how excellent is thy name in all the </a:t>
            </a:r>
            <a:r>
              <a:rPr lang="en-US" sz="4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earth!</a:t>
            </a:r>
            <a:r>
              <a:rPr lang="es-E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Psalm</a:t>
            </a:r>
            <a:r>
              <a:rPr lang="es-E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8:9</a:t>
            </a:r>
          </a:p>
        </p:txBody>
      </p:sp>
    </p:spTree>
    <p:extLst>
      <p:ext uri="{BB962C8B-B14F-4D97-AF65-F5344CB8AC3E}">
        <p14:creationId xmlns:p14="http://schemas.microsoft.com/office/powerpoint/2010/main" val="66635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31" y="3415355"/>
            <a:ext cx="4494153" cy="3374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92696" y="-28808"/>
            <a:ext cx="3171055"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s-ES" sz="2800" b="1" dirty="0" err="1">
                <a:solidFill>
                  <a:schemeClr val="accent6">
                    <a:lumMod val="75000"/>
                  </a:schemeClr>
                </a:solidFill>
              </a:rPr>
              <a:t>Where</a:t>
            </a:r>
            <a:r>
              <a:rPr lang="es-ES" sz="2800" b="1" dirty="0">
                <a:solidFill>
                  <a:schemeClr val="accent6">
                    <a:lumMod val="75000"/>
                  </a:schemeClr>
                </a:solidFill>
              </a:rPr>
              <a:t> do </a:t>
            </a:r>
            <a:r>
              <a:rPr lang="es-ES" sz="2800" b="1" dirty="0" err="1">
                <a:solidFill>
                  <a:schemeClr val="accent6">
                    <a:lumMod val="75000"/>
                  </a:schemeClr>
                </a:solidFill>
              </a:rPr>
              <a:t>you</a:t>
            </a:r>
            <a:r>
              <a:rPr lang="es-ES" sz="2800" b="1" dirty="0">
                <a:solidFill>
                  <a:schemeClr val="accent6">
                    <a:lumMod val="75000"/>
                  </a:schemeClr>
                </a:solidFill>
              </a:rPr>
              <a:t> </a:t>
            </a:r>
            <a:r>
              <a:rPr lang="es-ES" sz="2800" b="1" dirty="0" err="1">
                <a:solidFill>
                  <a:schemeClr val="accent6">
                    <a:lumMod val="75000"/>
                  </a:schemeClr>
                </a:solidFill>
              </a:rPr>
              <a:t>live</a:t>
            </a:r>
            <a:r>
              <a:rPr lang="es-ES" sz="2800" b="1" dirty="0">
                <a:solidFill>
                  <a:schemeClr val="accent6">
                    <a:lumMod val="75000"/>
                  </a:schemeClr>
                </a:solidFill>
              </a:rPr>
              <a:t>?</a:t>
            </a:r>
          </a:p>
        </p:txBody>
      </p:sp>
      <p:sp>
        <p:nvSpPr>
          <p:cNvPr id="4" name="3 Rectángulo"/>
          <p:cNvSpPr/>
          <p:nvPr/>
        </p:nvSpPr>
        <p:spPr>
          <a:xfrm>
            <a:off x="207695" y="715233"/>
            <a:ext cx="7888177" cy="2554545"/>
          </a:xfrm>
          <a:prstGeom prst="rect">
            <a:avLst/>
          </a:prstGeom>
        </p:spPr>
        <p:txBody>
          <a:bodyPr wrap="square">
            <a:spAutoFit/>
          </a:bodyPr>
          <a:lstStyle/>
          <a:p>
            <a:pPr>
              <a:spcBef>
                <a:spcPts val="600"/>
              </a:spcBef>
              <a:spcAft>
                <a:spcPts val="600"/>
              </a:spcAft>
            </a:pPr>
            <a:r>
              <a:rPr lang="en-US" sz="2000" dirty="0"/>
              <a:t>Weavers use straw to build hanging nests at the tips of tree branches or on the stems of tall grasses that can reach up to four meters in height</a:t>
            </a:r>
            <a:r>
              <a:rPr lang="es-ES" sz="2000" dirty="0"/>
              <a:t>.</a:t>
            </a:r>
          </a:p>
          <a:p>
            <a:pPr>
              <a:spcBef>
                <a:spcPts val="600"/>
              </a:spcBef>
              <a:spcAft>
                <a:spcPts val="600"/>
              </a:spcAft>
            </a:pPr>
            <a:r>
              <a:rPr lang="en-US" sz="2000" dirty="0"/>
              <a:t>Nests contain up to 300 baskets (chambers). In summer, each chamber houses a couple of weavers, in winter it houses a couple of adults who take shelter from the cold</a:t>
            </a:r>
            <a:r>
              <a:rPr lang="es-ES" sz="2000" dirty="0"/>
              <a:t>.</a:t>
            </a:r>
          </a:p>
          <a:p>
            <a:pPr>
              <a:spcBef>
                <a:spcPts val="600"/>
              </a:spcBef>
              <a:spcAft>
                <a:spcPts val="600"/>
              </a:spcAft>
            </a:pPr>
            <a:r>
              <a:rPr lang="en-US" sz="2000" dirty="0"/>
              <a:t>Males usually weave the nest and use it as a form of display to seduce prospective females. Colonies can be found near bodies of water</a:t>
            </a:r>
            <a:r>
              <a:rPr lang="es-ES" sz="2000" dirty="0"/>
              <a:t>. </a:t>
            </a:r>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6163" y="4149080"/>
            <a:ext cx="3406061" cy="2554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CF2A4434-4A1E-B2E5-D6D9-0CB69720116A}"/>
              </a:ext>
            </a:extLst>
          </p:cNvPr>
          <p:cNvPicPr>
            <a:picLocks noChangeAspect="1"/>
          </p:cNvPicPr>
          <p:nvPr/>
        </p:nvPicPr>
        <p:blipFill>
          <a:blip r:embed="rId5"/>
          <a:stretch>
            <a:fillRect/>
          </a:stretch>
        </p:blipFill>
        <p:spPr>
          <a:xfrm>
            <a:off x="8231052" y="998150"/>
            <a:ext cx="3895725" cy="5705475"/>
          </a:xfrm>
          <a:prstGeom prst="rect">
            <a:avLst/>
          </a:prstGeom>
          <a:ln>
            <a:noFill/>
          </a:ln>
          <a:effectLst>
            <a:outerShdw blurRad="292100" dist="139700" dir="2700000" algn="tl" rotWithShape="0">
              <a:srgbClr val="333333">
                <a:alpha val="65000"/>
              </a:srgbClr>
            </a:outerShdw>
          </a:effectLst>
        </p:spPr>
      </p:pic>
      <p:sp>
        <p:nvSpPr>
          <p:cNvPr id="7" name="Gráfico 5" descr="Árbol de hojas podridas con relleno sólido">
            <a:extLst>
              <a:ext uri="{FF2B5EF4-FFF2-40B4-BE49-F238E27FC236}">
                <a16:creationId xmlns:a16="http://schemas.microsoft.com/office/drawing/2014/main" id="{29AA6A40-B79A-8FE3-F71F-B9B320199A34}"/>
              </a:ext>
            </a:extLst>
          </p:cNvPr>
          <p:cNvSpPr/>
          <p:nvPr/>
        </p:nvSpPr>
        <p:spPr>
          <a:xfrm>
            <a:off x="253680" y="41752"/>
            <a:ext cx="435997" cy="445965"/>
          </a:xfrm>
          <a:custGeom>
            <a:avLst/>
            <a:gdLst>
              <a:gd name="connsiteX0" fmla="*/ 395073 w 435997"/>
              <a:gd name="connsiteY0" fmla="*/ 140610 h 445965"/>
              <a:gd name="connsiteX1" fmla="*/ 356248 w 435997"/>
              <a:gd name="connsiteY1" fmla="*/ 90767 h 445965"/>
              <a:gd name="connsiteX2" fmla="*/ 356248 w 435997"/>
              <a:gd name="connsiteY2" fmla="*/ 86045 h 445965"/>
              <a:gd name="connsiteX3" fmla="*/ 291189 w 435997"/>
              <a:gd name="connsiteY3" fmla="*/ 20987 h 445965"/>
              <a:gd name="connsiteX4" fmla="*/ 261283 w 435997"/>
              <a:gd name="connsiteY4" fmla="*/ 28332 h 445965"/>
              <a:gd name="connsiteX5" fmla="*/ 207243 w 435997"/>
              <a:gd name="connsiteY5" fmla="*/ 0 h 445965"/>
              <a:gd name="connsiteX6" fmla="*/ 144808 w 435997"/>
              <a:gd name="connsiteY6" fmla="*/ 45121 h 445965"/>
              <a:gd name="connsiteX7" fmla="*/ 112803 w 435997"/>
              <a:gd name="connsiteY7" fmla="*/ 36727 h 445965"/>
              <a:gd name="connsiteX8" fmla="*/ 47220 w 435997"/>
              <a:gd name="connsiteY8" fmla="*/ 102310 h 445965"/>
              <a:gd name="connsiteX9" fmla="*/ 58763 w 435997"/>
              <a:gd name="connsiteY9" fmla="*/ 139036 h 445965"/>
              <a:gd name="connsiteX10" fmla="*/ 0 w 435997"/>
              <a:gd name="connsiteY10" fmla="*/ 215113 h 445965"/>
              <a:gd name="connsiteX11" fmla="*/ 78700 w 435997"/>
              <a:gd name="connsiteY11" fmla="*/ 293813 h 445965"/>
              <a:gd name="connsiteX12" fmla="*/ 97588 w 435997"/>
              <a:gd name="connsiteY12" fmla="*/ 291714 h 445965"/>
              <a:gd name="connsiteX13" fmla="*/ 181010 w 435997"/>
              <a:gd name="connsiteY13" fmla="*/ 375136 h 445965"/>
              <a:gd name="connsiteX14" fmla="*/ 178911 w 435997"/>
              <a:gd name="connsiteY14" fmla="*/ 424979 h 445965"/>
              <a:gd name="connsiteX15" fmla="*/ 175763 w 435997"/>
              <a:gd name="connsiteY15" fmla="*/ 432324 h 445965"/>
              <a:gd name="connsiteX16" fmla="*/ 171041 w 435997"/>
              <a:gd name="connsiteY16" fmla="*/ 437046 h 445965"/>
              <a:gd name="connsiteX17" fmla="*/ 174714 w 435997"/>
              <a:gd name="connsiteY17" fmla="*/ 445966 h 445965"/>
              <a:gd name="connsiteX18" fmla="*/ 232427 w 435997"/>
              <a:gd name="connsiteY18" fmla="*/ 445966 h 445965"/>
              <a:gd name="connsiteX19" fmla="*/ 237149 w 435997"/>
              <a:gd name="connsiteY19" fmla="*/ 438096 h 445965"/>
              <a:gd name="connsiteX20" fmla="*/ 232952 w 435997"/>
              <a:gd name="connsiteY20" fmla="*/ 431275 h 445965"/>
              <a:gd name="connsiteX21" fmla="*/ 229804 w 435997"/>
              <a:gd name="connsiteY21" fmla="*/ 423930 h 445965"/>
              <a:gd name="connsiteX22" fmla="*/ 227705 w 435997"/>
              <a:gd name="connsiteY22" fmla="*/ 360445 h 445965"/>
              <a:gd name="connsiteX23" fmla="*/ 228230 w 435997"/>
              <a:gd name="connsiteY23" fmla="*/ 359396 h 445965"/>
              <a:gd name="connsiteX24" fmla="*/ 284369 w 435997"/>
              <a:gd name="connsiteY24" fmla="*/ 314799 h 445965"/>
              <a:gd name="connsiteX25" fmla="*/ 352575 w 435997"/>
              <a:gd name="connsiteY25" fmla="*/ 258660 h 445965"/>
              <a:gd name="connsiteX26" fmla="*/ 373037 w 435997"/>
              <a:gd name="connsiteY26" fmla="*/ 262333 h 445965"/>
              <a:gd name="connsiteX27" fmla="*/ 435997 w 435997"/>
              <a:gd name="connsiteY27" fmla="*/ 199373 h 445965"/>
              <a:gd name="connsiteX28" fmla="*/ 395073 w 435997"/>
              <a:gd name="connsiteY28" fmla="*/ 140610 h 445965"/>
              <a:gd name="connsiteX29" fmla="*/ 206194 w 435997"/>
              <a:gd name="connsiteY29" fmla="*/ 300633 h 445965"/>
              <a:gd name="connsiteX30" fmla="*/ 195176 w 435997"/>
              <a:gd name="connsiteY30" fmla="*/ 256562 h 445965"/>
              <a:gd name="connsiteX31" fmla="*/ 230853 w 435997"/>
              <a:gd name="connsiteY31" fmla="*/ 244494 h 445965"/>
              <a:gd name="connsiteX32" fmla="*/ 206194 w 435997"/>
              <a:gd name="connsiteY32" fmla="*/ 300633 h 445965"/>
              <a:gd name="connsiteX33" fmla="*/ 126969 w 435997"/>
              <a:gd name="connsiteY33" fmla="*/ 277023 h 445965"/>
              <a:gd name="connsiteX34" fmla="*/ 150054 w 435997"/>
              <a:gd name="connsiteY34" fmla="*/ 248692 h 445965"/>
              <a:gd name="connsiteX35" fmla="*/ 164745 w 435997"/>
              <a:gd name="connsiteY35" fmla="*/ 253938 h 445965"/>
              <a:gd name="connsiteX36" fmla="*/ 181010 w 435997"/>
              <a:gd name="connsiteY36" fmla="*/ 318472 h 445965"/>
              <a:gd name="connsiteX37" fmla="*/ 126969 w 435997"/>
              <a:gd name="connsiteY37" fmla="*/ 277023 h 445965"/>
              <a:gd name="connsiteX38" fmla="*/ 272301 w 435997"/>
              <a:gd name="connsiteY38" fmla="*/ 291189 h 445965"/>
              <a:gd name="connsiteX39" fmla="*/ 228754 w 435997"/>
              <a:gd name="connsiteY39" fmla="*/ 315849 h 445965"/>
              <a:gd name="connsiteX40" fmla="*/ 266530 w 435997"/>
              <a:gd name="connsiteY40" fmla="*/ 238198 h 445965"/>
              <a:gd name="connsiteX41" fmla="*/ 312176 w 435997"/>
              <a:gd name="connsiteY41" fmla="*/ 251315 h 445965"/>
              <a:gd name="connsiteX42" fmla="*/ 326867 w 435997"/>
              <a:gd name="connsiteY42" fmla="*/ 249741 h 445965"/>
              <a:gd name="connsiteX43" fmla="*/ 272301 w 435997"/>
              <a:gd name="connsiteY43" fmla="*/ 291189 h 44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5997" h="445965">
                <a:moveTo>
                  <a:pt x="395073" y="140610"/>
                </a:moveTo>
                <a:cubicBezTo>
                  <a:pt x="388777" y="119624"/>
                  <a:pt x="375136" y="101785"/>
                  <a:pt x="356248" y="90767"/>
                </a:cubicBezTo>
                <a:cubicBezTo>
                  <a:pt x="356248" y="89193"/>
                  <a:pt x="356248" y="87619"/>
                  <a:pt x="356248" y="86045"/>
                </a:cubicBezTo>
                <a:cubicBezTo>
                  <a:pt x="356773" y="50368"/>
                  <a:pt x="327391" y="20987"/>
                  <a:pt x="291189" y="20987"/>
                </a:cubicBezTo>
                <a:cubicBezTo>
                  <a:pt x="280171" y="20987"/>
                  <a:pt x="270203" y="23610"/>
                  <a:pt x="261283" y="28332"/>
                </a:cubicBezTo>
                <a:cubicBezTo>
                  <a:pt x="249216" y="11018"/>
                  <a:pt x="229804" y="0"/>
                  <a:pt x="207243" y="0"/>
                </a:cubicBezTo>
                <a:cubicBezTo>
                  <a:pt x="178386" y="0"/>
                  <a:pt x="153727" y="18888"/>
                  <a:pt x="144808" y="45121"/>
                </a:cubicBezTo>
                <a:cubicBezTo>
                  <a:pt x="135364" y="39875"/>
                  <a:pt x="124346" y="36727"/>
                  <a:pt x="112803" y="36727"/>
                </a:cubicBezTo>
                <a:cubicBezTo>
                  <a:pt x="76601" y="36727"/>
                  <a:pt x="47220" y="66108"/>
                  <a:pt x="47220" y="102310"/>
                </a:cubicBezTo>
                <a:cubicBezTo>
                  <a:pt x="47220" y="115951"/>
                  <a:pt x="51417" y="128543"/>
                  <a:pt x="58763" y="139036"/>
                </a:cubicBezTo>
                <a:cubicBezTo>
                  <a:pt x="24659" y="147956"/>
                  <a:pt x="0" y="178386"/>
                  <a:pt x="0" y="215113"/>
                </a:cubicBezTo>
                <a:cubicBezTo>
                  <a:pt x="0" y="258660"/>
                  <a:pt x="35153" y="293813"/>
                  <a:pt x="78700" y="293813"/>
                </a:cubicBezTo>
                <a:cubicBezTo>
                  <a:pt x="84996" y="293813"/>
                  <a:pt x="91292" y="292763"/>
                  <a:pt x="97588" y="291714"/>
                </a:cubicBezTo>
                <a:cubicBezTo>
                  <a:pt x="122772" y="303257"/>
                  <a:pt x="178386" y="336835"/>
                  <a:pt x="181010" y="375136"/>
                </a:cubicBezTo>
                <a:lnTo>
                  <a:pt x="178911" y="424979"/>
                </a:lnTo>
                <a:cubicBezTo>
                  <a:pt x="178911" y="427603"/>
                  <a:pt x="177862" y="430226"/>
                  <a:pt x="175763" y="432324"/>
                </a:cubicBezTo>
                <a:lnTo>
                  <a:pt x="171041" y="437046"/>
                </a:lnTo>
                <a:cubicBezTo>
                  <a:pt x="167893" y="440719"/>
                  <a:pt x="169992" y="445966"/>
                  <a:pt x="174714" y="445966"/>
                </a:cubicBezTo>
                <a:lnTo>
                  <a:pt x="232427" y="445966"/>
                </a:lnTo>
                <a:cubicBezTo>
                  <a:pt x="236624" y="445966"/>
                  <a:pt x="238723" y="441768"/>
                  <a:pt x="237149" y="438096"/>
                </a:cubicBezTo>
                <a:cubicBezTo>
                  <a:pt x="237149" y="438096"/>
                  <a:pt x="234526" y="432849"/>
                  <a:pt x="232952" y="431275"/>
                </a:cubicBezTo>
                <a:cubicBezTo>
                  <a:pt x="231378" y="429177"/>
                  <a:pt x="229804" y="427078"/>
                  <a:pt x="229804" y="423930"/>
                </a:cubicBezTo>
                <a:lnTo>
                  <a:pt x="227705" y="360445"/>
                </a:lnTo>
                <a:cubicBezTo>
                  <a:pt x="227705" y="359921"/>
                  <a:pt x="228230" y="359396"/>
                  <a:pt x="228230" y="359396"/>
                </a:cubicBezTo>
                <a:cubicBezTo>
                  <a:pt x="232427" y="340508"/>
                  <a:pt x="257611" y="327916"/>
                  <a:pt x="284369" y="314799"/>
                </a:cubicBezTo>
                <a:cubicBezTo>
                  <a:pt x="311127" y="301683"/>
                  <a:pt x="342607" y="285943"/>
                  <a:pt x="352575" y="258660"/>
                </a:cubicBezTo>
                <a:cubicBezTo>
                  <a:pt x="358871" y="260759"/>
                  <a:pt x="365692" y="262333"/>
                  <a:pt x="373037" y="262333"/>
                </a:cubicBezTo>
                <a:cubicBezTo>
                  <a:pt x="407665" y="262333"/>
                  <a:pt x="435997" y="234001"/>
                  <a:pt x="435997" y="199373"/>
                </a:cubicBezTo>
                <a:cubicBezTo>
                  <a:pt x="435472" y="172615"/>
                  <a:pt x="418683" y="149530"/>
                  <a:pt x="395073" y="140610"/>
                </a:cubicBezTo>
                <a:close/>
                <a:moveTo>
                  <a:pt x="206194" y="300633"/>
                </a:moveTo>
                <a:cubicBezTo>
                  <a:pt x="204620" y="287517"/>
                  <a:pt x="201472" y="271777"/>
                  <a:pt x="195176" y="256562"/>
                </a:cubicBezTo>
                <a:cubicBezTo>
                  <a:pt x="208292" y="254987"/>
                  <a:pt x="220360" y="250790"/>
                  <a:pt x="230853" y="244494"/>
                </a:cubicBezTo>
                <a:cubicBezTo>
                  <a:pt x="219835" y="263382"/>
                  <a:pt x="211440" y="283844"/>
                  <a:pt x="206194" y="300633"/>
                </a:cubicBezTo>
                <a:close/>
                <a:moveTo>
                  <a:pt x="126969" y="277023"/>
                </a:moveTo>
                <a:cubicBezTo>
                  <a:pt x="136413" y="269678"/>
                  <a:pt x="144283" y="259709"/>
                  <a:pt x="150054" y="248692"/>
                </a:cubicBezTo>
                <a:cubicBezTo>
                  <a:pt x="154776" y="250790"/>
                  <a:pt x="159498" y="252889"/>
                  <a:pt x="164745" y="253938"/>
                </a:cubicBezTo>
                <a:cubicBezTo>
                  <a:pt x="178386" y="276499"/>
                  <a:pt x="181010" y="302207"/>
                  <a:pt x="181010" y="318472"/>
                </a:cubicBezTo>
                <a:cubicBezTo>
                  <a:pt x="164220" y="300633"/>
                  <a:pt x="142709" y="286467"/>
                  <a:pt x="126969" y="277023"/>
                </a:cubicBezTo>
                <a:close/>
                <a:moveTo>
                  <a:pt x="272301" y="291189"/>
                </a:moveTo>
                <a:cubicBezTo>
                  <a:pt x="257086" y="298535"/>
                  <a:pt x="241346" y="306405"/>
                  <a:pt x="228754" y="315849"/>
                </a:cubicBezTo>
                <a:cubicBezTo>
                  <a:pt x="235575" y="294337"/>
                  <a:pt x="247642" y="261808"/>
                  <a:pt x="266530" y="238198"/>
                </a:cubicBezTo>
                <a:cubicBezTo>
                  <a:pt x="279647" y="246593"/>
                  <a:pt x="295387" y="251315"/>
                  <a:pt x="312176" y="251315"/>
                </a:cubicBezTo>
                <a:cubicBezTo>
                  <a:pt x="317423" y="251315"/>
                  <a:pt x="322145" y="250790"/>
                  <a:pt x="326867" y="249741"/>
                </a:cubicBezTo>
                <a:cubicBezTo>
                  <a:pt x="321095" y="266005"/>
                  <a:pt x="300633" y="277023"/>
                  <a:pt x="272301" y="291189"/>
                </a:cubicBezTo>
                <a:close/>
              </a:path>
            </a:pathLst>
          </a:custGeom>
          <a:solidFill>
            <a:schemeClr val="accent6">
              <a:lumMod val="75000"/>
            </a:schemeClr>
          </a:solidFill>
          <a:ln w="5159" cap="flat">
            <a:noFill/>
            <a:prstDash val="solid"/>
            <a:miter/>
          </a:ln>
          <a:scene3d>
            <a:camera prst="orthographicFront"/>
            <a:lightRig rig="threePt" dir="t"/>
          </a:scene3d>
          <a:sp3d>
            <a:bevelT w="165100" prst="coolSlant"/>
          </a:sp3d>
        </p:spPr>
        <p:txBody>
          <a:bodyPr rtlCol="0" anchor="ctr"/>
          <a:lstStyle/>
          <a:p>
            <a:endParaRPr lang="es-ES">
              <a:solidFill>
                <a:schemeClr val="accent6">
                  <a:lumMod val="75000"/>
                </a:schemeClr>
              </a:solidFill>
            </a:endParaRPr>
          </a:p>
        </p:txBody>
      </p:sp>
      <p:sp>
        <p:nvSpPr>
          <p:cNvPr id="5" name="2 CuadroTexto">
            <a:extLst>
              <a:ext uri="{FF2B5EF4-FFF2-40B4-BE49-F238E27FC236}">
                <a16:creationId xmlns:a16="http://schemas.microsoft.com/office/drawing/2014/main" id="{14CF2306-AE98-E729-19C2-EF5A23557F3F}"/>
              </a:ext>
            </a:extLst>
          </p:cNvPr>
          <p:cNvSpPr txBox="1"/>
          <p:nvPr/>
        </p:nvSpPr>
        <p:spPr>
          <a:xfrm>
            <a:off x="4151784" y="5467"/>
            <a:ext cx="4312599"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s-ES" sz="2800" b="1" dirty="0" err="1">
                <a:solidFill>
                  <a:schemeClr val="accent6">
                    <a:lumMod val="75000"/>
                  </a:schemeClr>
                </a:solidFill>
              </a:rPr>
              <a:t>With</a:t>
            </a:r>
            <a:r>
              <a:rPr lang="es-ES" sz="2800" b="1" dirty="0">
                <a:solidFill>
                  <a:schemeClr val="accent6">
                    <a:lumMod val="75000"/>
                  </a:schemeClr>
                </a:solidFill>
              </a:rPr>
              <a:t> </a:t>
            </a:r>
            <a:r>
              <a:rPr lang="es-ES" sz="2800" b="1" dirty="0" err="1">
                <a:solidFill>
                  <a:schemeClr val="accent6">
                    <a:lumMod val="75000"/>
                  </a:schemeClr>
                </a:solidFill>
              </a:rPr>
              <a:t>my</a:t>
            </a:r>
            <a:r>
              <a:rPr lang="es-ES" sz="2800" b="1" dirty="0">
                <a:solidFill>
                  <a:schemeClr val="accent6">
                    <a:lumMod val="75000"/>
                  </a:schemeClr>
                </a:solidFill>
              </a:rPr>
              <a:t> </a:t>
            </a:r>
            <a:r>
              <a:rPr lang="es-ES" sz="2800" b="1" dirty="0" err="1">
                <a:solidFill>
                  <a:schemeClr val="accent6">
                    <a:lumMod val="75000"/>
                  </a:schemeClr>
                </a:solidFill>
              </a:rPr>
              <a:t>family</a:t>
            </a:r>
            <a:r>
              <a:rPr lang="es-ES" sz="2800" b="1" dirty="0">
                <a:solidFill>
                  <a:schemeClr val="accent6">
                    <a:lumMod val="75000"/>
                  </a:schemeClr>
                </a:solidFill>
              </a:rPr>
              <a:t> in a </a:t>
            </a:r>
            <a:r>
              <a:rPr lang="es-ES" sz="2800" b="1" dirty="0" err="1">
                <a:solidFill>
                  <a:schemeClr val="accent6">
                    <a:lumMod val="75000"/>
                  </a:schemeClr>
                </a:solidFill>
              </a:rPr>
              <a:t>tree</a:t>
            </a:r>
            <a:endParaRPr lang="es-ES" sz="2800" b="1" dirty="0">
              <a:solidFill>
                <a:schemeClr val="accent6">
                  <a:lumMod val="75000"/>
                </a:schemeClr>
              </a:solidFill>
            </a:endParaRPr>
          </a:p>
        </p:txBody>
      </p:sp>
    </p:spTree>
    <p:extLst>
      <p:ext uri="{BB962C8B-B14F-4D97-AF65-F5344CB8AC3E}">
        <p14:creationId xmlns:p14="http://schemas.microsoft.com/office/powerpoint/2010/main" val="361314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anim calcmode="lin" valueType="num">
                                      <p:cBhvr>
                                        <p:cTn id="20" dur="1000" fill="hold"/>
                                        <p:tgtEl>
                                          <p:spTgt spid="2051"/>
                                        </p:tgtEl>
                                        <p:attrNameLst>
                                          <p:attrName>ppt_x</p:attrName>
                                        </p:attrNameLst>
                                      </p:cBhvr>
                                      <p:tavLst>
                                        <p:tav tm="0">
                                          <p:val>
                                            <p:strVal val="#ppt_x"/>
                                          </p:val>
                                        </p:tav>
                                        <p:tav tm="100000">
                                          <p:val>
                                            <p:strVal val="#ppt_x"/>
                                          </p:val>
                                        </p:tav>
                                      </p:tavLst>
                                    </p:anim>
                                    <p:anim calcmode="lin" valueType="num">
                                      <p:cBhvr>
                                        <p:cTn id="21" dur="1000" fill="hold"/>
                                        <p:tgtEl>
                                          <p:spTgt spid="2051"/>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1000"/>
                                        <p:tgtEl>
                                          <p:spTgt spid="2050"/>
                                        </p:tgtEl>
                                      </p:cBhvr>
                                    </p:animEffect>
                                    <p:anim calcmode="lin" valueType="num">
                                      <p:cBhvr>
                                        <p:cTn id="30" dur="1000" fill="hold"/>
                                        <p:tgtEl>
                                          <p:spTgt spid="2050"/>
                                        </p:tgtEl>
                                        <p:attrNameLst>
                                          <p:attrName>ppt_x</p:attrName>
                                        </p:attrNameLst>
                                      </p:cBhvr>
                                      <p:tavLst>
                                        <p:tav tm="0">
                                          <p:val>
                                            <p:strVal val="#ppt_x"/>
                                          </p:val>
                                        </p:tav>
                                        <p:tav tm="100000">
                                          <p:val>
                                            <p:strVal val="#ppt_x"/>
                                          </p:val>
                                        </p:tav>
                                      </p:tavLst>
                                    </p:anim>
                                    <p:anim calcmode="lin" valueType="num">
                                      <p:cBhvr>
                                        <p:cTn id="31" dur="1000" fill="hold"/>
                                        <p:tgtEl>
                                          <p:spTgt spid="2050"/>
                                        </p:tgtEl>
                                        <p:attrNameLst>
                                          <p:attrName>ppt_y</p:attrName>
                                        </p:attrNameLst>
                                      </p:cBhvr>
                                      <p:tavLst>
                                        <p:tav tm="0">
                                          <p:val>
                                            <p:strVal val="#ppt_y+.1"/>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1+#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left)">
                                      <p:cBhvr>
                                        <p:cTn id="4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7"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3" name="2 CuadroTexto"/>
          <p:cNvSpPr txBox="1"/>
          <p:nvPr/>
        </p:nvSpPr>
        <p:spPr>
          <a:xfrm>
            <a:off x="72008" y="1002066"/>
            <a:ext cx="9087847" cy="707886"/>
          </a:xfrm>
          <a:prstGeom prst="rect">
            <a:avLst/>
          </a:prstGeom>
          <a:noFill/>
        </p:spPr>
        <p:txBody>
          <a:bodyPr wrap="square" rtlCol="0">
            <a:spAutoFit/>
          </a:bodyPr>
          <a:lstStyle/>
          <a:p>
            <a:r>
              <a:rPr lang="en-US" sz="2000" dirty="0"/>
              <a:t>Termite nests are made of chewed vegetable covered in clay. They form towers up to 23 ft high and contain countless chambers and galleries. They are air-conditioned</a:t>
            </a:r>
            <a:r>
              <a:rPr lang="es-ES" sz="2000" dirty="0"/>
              <a:t>. </a:t>
            </a:r>
          </a:p>
        </p:txBody>
      </p:sp>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573" y="1896981"/>
            <a:ext cx="2886075" cy="3392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16694" y="233980"/>
            <a:ext cx="2770315" cy="3693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058098" y="0"/>
            <a:ext cx="3309710" cy="523220"/>
          </a:xfrm>
          <a:prstGeom prst="rect">
            <a:avLst/>
          </a:prstGeom>
          <a:noFill/>
          <a:scene3d>
            <a:camera prst="orthographicFront"/>
            <a:lightRig rig="threePt" dir="t"/>
          </a:scene3d>
          <a:sp3d>
            <a:bevelT/>
          </a:sp3d>
        </p:spPr>
        <p:txBody>
          <a:bodyPr wrap="square" rtlCol="0">
            <a:spAutoFit/>
            <a:sp3d extrusionH="57150">
              <a:bevelT w="38100" h="38100" prst="angle"/>
            </a:sp3d>
          </a:bodyPr>
          <a:lstStyle/>
          <a:p>
            <a:r>
              <a:rPr lang="es-ES" sz="2800" b="1" dirty="0" err="1">
                <a:solidFill>
                  <a:srgbClr val="94745B"/>
                </a:solidFill>
              </a:rPr>
              <a:t>Where</a:t>
            </a:r>
            <a:r>
              <a:rPr lang="es-ES" sz="2800" b="1" dirty="0">
                <a:solidFill>
                  <a:srgbClr val="94745B"/>
                </a:solidFill>
              </a:rPr>
              <a:t> do </a:t>
            </a:r>
            <a:r>
              <a:rPr lang="es-ES" sz="2800" b="1" dirty="0" err="1">
                <a:solidFill>
                  <a:srgbClr val="94745B"/>
                </a:solidFill>
              </a:rPr>
              <a:t>you</a:t>
            </a:r>
            <a:r>
              <a:rPr lang="es-ES" sz="2800" b="1" dirty="0">
                <a:solidFill>
                  <a:srgbClr val="94745B"/>
                </a:solidFill>
              </a:rPr>
              <a:t> </a:t>
            </a:r>
            <a:r>
              <a:rPr lang="es-ES" sz="2800" b="1" dirty="0" err="1">
                <a:solidFill>
                  <a:srgbClr val="94745B"/>
                </a:solidFill>
              </a:rPr>
              <a:t>live</a:t>
            </a:r>
            <a:r>
              <a:rPr lang="es-ES" sz="2800" b="1" dirty="0">
                <a:solidFill>
                  <a:srgbClr val="94745B"/>
                </a:solidFill>
              </a:rPr>
              <a:t>?</a:t>
            </a:r>
          </a:p>
        </p:txBody>
      </p:sp>
      <p:pic>
        <p:nvPicPr>
          <p:cNvPr id="7" name="Imagen 6" descr="Imagen que contiene exterior, roca, parado, montaña&#10;&#10;Descripción generada automáticamente">
            <a:extLst>
              <a:ext uri="{FF2B5EF4-FFF2-40B4-BE49-F238E27FC236}">
                <a16:creationId xmlns:a16="http://schemas.microsoft.com/office/drawing/2014/main" id="{5EAEFB61-19C7-3D9A-52A3-5A3BC363B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0" y="-1"/>
            <a:ext cx="575142" cy="857217"/>
          </a:xfrm>
          <a:prstGeom prst="rect">
            <a:avLst/>
          </a:prstGeom>
        </p:spPr>
      </p:pic>
      <p:sp>
        <p:nvSpPr>
          <p:cNvPr id="9" name="CuadroTexto 8">
            <a:extLst>
              <a:ext uri="{FF2B5EF4-FFF2-40B4-BE49-F238E27FC236}">
                <a16:creationId xmlns:a16="http://schemas.microsoft.com/office/drawing/2014/main" id="{50EA97FB-56A1-97EC-BF7C-7B8D200F7FBF}"/>
              </a:ext>
            </a:extLst>
          </p:cNvPr>
          <p:cNvSpPr txBox="1"/>
          <p:nvPr/>
        </p:nvSpPr>
        <p:spPr>
          <a:xfrm>
            <a:off x="3032143" y="2079866"/>
            <a:ext cx="6127712" cy="1323439"/>
          </a:xfrm>
          <a:prstGeom prst="rect">
            <a:avLst/>
          </a:prstGeom>
          <a:noFill/>
        </p:spPr>
        <p:txBody>
          <a:bodyPr wrap="square">
            <a:spAutoFit/>
          </a:bodyPr>
          <a:lstStyle/>
          <a:p>
            <a:pPr marL="342900" indent="-342900">
              <a:buFont typeface="Arial" panose="020B0604020202020204" pitchFamily="34" charset="0"/>
              <a:buChar char="•"/>
            </a:pPr>
            <a:r>
              <a:rPr lang="en-US" sz="2000" dirty="0"/>
              <a:t>The golden-shouldered parakeet tunnels and lays eggs. Termites close the hole at night, but the parakeet opens it every morning</a:t>
            </a:r>
            <a:r>
              <a:rPr lang="es-ES" sz="2000" dirty="0"/>
              <a:t>.</a:t>
            </a:r>
          </a:p>
          <a:p>
            <a:pPr marL="342900" lvl="0" indent="-342900">
              <a:buFont typeface="Arial" panose="020B0604020202020204" pitchFamily="34" charset="0"/>
              <a:buChar char="•"/>
              <a:defRPr/>
            </a:pPr>
            <a:r>
              <a:rPr lang="en-US" sz="2000" dirty="0"/>
              <a:t>Kingfishers also use termite nests</a:t>
            </a:r>
            <a:r>
              <a:rPr kumimoji="0" lang="es-ES" sz="2000" i="0" u="none" strike="noStrike" kern="1200" cap="none" spc="0" normalizeH="0" baseline="0" noProof="0" dirty="0">
                <a:ln>
                  <a:noFill/>
                </a:ln>
                <a:effectLst/>
                <a:uLnTx/>
                <a:uFillTx/>
                <a:latin typeface="Calibri" panose="020F0502020204030204"/>
              </a:rPr>
              <a:t>. </a:t>
            </a:r>
          </a:p>
        </p:txBody>
      </p:sp>
      <p:sp>
        <p:nvSpPr>
          <p:cNvPr id="11" name="CuadroTexto 10">
            <a:extLst>
              <a:ext uri="{FF2B5EF4-FFF2-40B4-BE49-F238E27FC236}">
                <a16:creationId xmlns:a16="http://schemas.microsoft.com/office/drawing/2014/main" id="{DF99B7C2-6113-E8D0-D428-E9010C24F8FE}"/>
              </a:ext>
            </a:extLst>
          </p:cNvPr>
          <p:cNvSpPr txBox="1"/>
          <p:nvPr/>
        </p:nvSpPr>
        <p:spPr>
          <a:xfrm>
            <a:off x="3040926" y="3324084"/>
            <a:ext cx="4956936" cy="2246769"/>
          </a:xfrm>
          <a:prstGeom prst="rect">
            <a:avLst/>
          </a:prstGeom>
          <a:noFill/>
        </p:spPr>
        <p:txBody>
          <a:bodyPr wrap="square">
            <a:spAutoFit/>
          </a:bodyPr>
          <a:lstStyle/>
          <a:p>
            <a:pPr marL="342900" indent="-342900">
              <a:buFont typeface="Arial" panose="020B0604020202020204" pitchFamily="34" charset="0"/>
              <a:buChar char="•"/>
            </a:pPr>
            <a:r>
              <a:rPr lang="en-US" sz="2000" dirty="0"/>
              <a:t>The Australian Giant Monitor Lizard pierces the termite mound and deposits its eggs there. Termites repair damage quickly and leave the eggs safe inside the nest. Thus, the eggs are assured of almost perfect conditions for incubation for the next nine months</a:t>
            </a:r>
            <a:r>
              <a:rPr lang="es-ES" sz="2000" dirty="0"/>
              <a:t>. </a:t>
            </a:r>
          </a:p>
        </p:txBody>
      </p:sp>
      <p:pic>
        <p:nvPicPr>
          <p:cNvPr id="14" name="Imagen 13">
            <a:extLst>
              <a:ext uri="{FF2B5EF4-FFF2-40B4-BE49-F238E27FC236}">
                <a16:creationId xmlns:a16="http://schemas.microsoft.com/office/drawing/2014/main" id="{BC8368B2-D362-BCDF-42A6-6F1CF7E4A44A}"/>
              </a:ext>
            </a:extLst>
          </p:cNvPr>
          <p:cNvPicPr>
            <a:picLocks noChangeAspect="1"/>
          </p:cNvPicPr>
          <p:nvPr/>
        </p:nvPicPr>
        <p:blipFill>
          <a:blip r:embed="rId6"/>
          <a:stretch>
            <a:fillRect/>
          </a:stretch>
        </p:blipFill>
        <p:spPr>
          <a:xfrm>
            <a:off x="8076281" y="4143133"/>
            <a:ext cx="4051625" cy="2593040"/>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BF94F313-2CD1-A1B2-3792-FA3631746B19}"/>
              </a:ext>
            </a:extLst>
          </p:cNvPr>
          <p:cNvSpPr txBox="1"/>
          <p:nvPr/>
        </p:nvSpPr>
        <p:spPr>
          <a:xfrm>
            <a:off x="191344" y="5534561"/>
            <a:ext cx="7632848" cy="1323439"/>
          </a:xfrm>
          <a:prstGeom prst="rect">
            <a:avLst/>
          </a:prstGeom>
          <a:noFill/>
        </p:spPr>
        <p:txBody>
          <a:bodyPr wrap="square">
            <a:spAutoFit/>
          </a:bodyPr>
          <a:lstStyle/>
          <a:p>
            <a:r>
              <a:rPr lang="en-US" sz="2000" dirty="0"/>
              <a:t>The new monitor lizards will hatch and be trapped between the hard clay walls of the nest, but they will remain motionless until their mother returns for them. They are not in danger, because she knows exactly when to take them out</a:t>
            </a:r>
            <a:r>
              <a:rPr lang="es-ES" sz="2000" dirty="0"/>
              <a:t>.</a:t>
            </a:r>
          </a:p>
        </p:txBody>
      </p:sp>
      <p:sp>
        <p:nvSpPr>
          <p:cNvPr id="4" name="1 CuadroTexto">
            <a:extLst>
              <a:ext uri="{FF2B5EF4-FFF2-40B4-BE49-F238E27FC236}">
                <a16:creationId xmlns:a16="http://schemas.microsoft.com/office/drawing/2014/main" id="{535FB2A9-FE82-4410-106A-F51B2C2777C0}"/>
              </a:ext>
            </a:extLst>
          </p:cNvPr>
          <p:cNvSpPr txBox="1"/>
          <p:nvPr/>
        </p:nvSpPr>
        <p:spPr>
          <a:xfrm>
            <a:off x="4261124" y="14513"/>
            <a:ext cx="3669749" cy="523220"/>
          </a:xfrm>
          <a:prstGeom prst="rect">
            <a:avLst/>
          </a:prstGeom>
          <a:noFill/>
          <a:scene3d>
            <a:camera prst="orthographicFront"/>
            <a:lightRig rig="threePt" dir="t"/>
          </a:scene3d>
          <a:sp3d>
            <a:bevelT/>
          </a:sp3d>
        </p:spPr>
        <p:txBody>
          <a:bodyPr wrap="square" rtlCol="0">
            <a:spAutoFit/>
            <a:sp3d extrusionH="57150">
              <a:bevelT w="38100" h="38100" prst="angle"/>
            </a:sp3d>
          </a:bodyPr>
          <a:lstStyle/>
          <a:p>
            <a:r>
              <a:rPr lang="es-ES" sz="2800" b="1" dirty="0" err="1">
                <a:solidFill>
                  <a:srgbClr val="94745B"/>
                </a:solidFill>
              </a:rPr>
              <a:t>Of</a:t>
            </a:r>
            <a:r>
              <a:rPr lang="es-ES" sz="2800" b="1" dirty="0">
                <a:solidFill>
                  <a:srgbClr val="94745B"/>
                </a:solidFill>
              </a:rPr>
              <a:t> </a:t>
            </a:r>
            <a:r>
              <a:rPr lang="es-ES" sz="2800" b="1" dirty="0" err="1">
                <a:solidFill>
                  <a:srgbClr val="94745B"/>
                </a:solidFill>
              </a:rPr>
              <a:t>unwanted</a:t>
            </a:r>
            <a:r>
              <a:rPr lang="es-ES" sz="2800" b="1" dirty="0">
                <a:solidFill>
                  <a:srgbClr val="94745B"/>
                </a:solidFill>
              </a:rPr>
              <a:t> </a:t>
            </a:r>
            <a:r>
              <a:rPr lang="es-ES" sz="2800" b="1" dirty="0" err="1">
                <a:solidFill>
                  <a:srgbClr val="94745B"/>
                </a:solidFill>
              </a:rPr>
              <a:t>tenants</a:t>
            </a:r>
            <a:endParaRPr lang="es-ES" sz="2800" b="1" dirty="0">
              <a:solidFill>
                <a:srgbClr val="94745B"/>
              </a:solidFill>
            </a:endParaRPr>
          </a:p>
        </p:txBody>
      </p:sp>
    </p:spTree>
    <p:extLst>
      <p:ext uri="{BB962C8B-B14F-4D97-AF65-F5344CB8AC3E}">
        <p14:creationId xmlns:p14="http://schemas.microsoft.com/office/powerpoint/2010/main" val="18398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075"/>
                                        </p:tgtEl>
                                        <p:attrNameLst>
                                          <p:attrName>style.visibility</p:attrName>
                                        </p:attrNameLst>
                                      </p:cBhvr>
                                      <p:to>
                                        <p:strVal val="visible"/>
                                      </p:to>
                                    </p:set>
                                    <p:animEffect transition="in" filter="fade">
                                      <p:cBhvr>
                                        <p:cTn id="30" dur="500"/>
                                        <p:tgtEl>
                                          <p:spTgt spid="307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wipe(left)">
                                      <p:cBhvr>
                                        <p:cTn id="35" dur="500"/>
                                        <p:tgtEl>
                                          <p:spTgt spid="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uiExpand="1" build="p"/>
      <p:bldP spid="11"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2 CuadroTexto"/>
          <p:cNvSpPr txBox="1"/>
          <p:nvPr/>
        </p:nvSpPr>
        <p:spPr>
          <a:xfrm>
            <a:off x="753770" y="-32951"/>
            <a:ext cx="332600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D74314"/>
                </a:solidFill>
              </a:rPr>
              <a:t>Where</a:t>
            </a:r>
            <a:r>
              <a:rPr lang="es-ES" sz="2800" b="1" dirty="0">
                <a:solidFill>
                  <a:srgbClr val="D74314"/>
                </a:solidFill>
              </a:rPr>
              <a:t> do </a:t>
            </a:r>
            <a:r>
              <a:rPr lang="es-ES" sz="2800" b="1" dirty="0" err="1">
                <a:solidFill>
                  <a:srgbClr val="D74314"/>
                </a:solidFill>
              </a:rPr>
              <a:t>you</a:t>
            </a:r>
            <a:r>
              <a:rPr lang="es-ES" sz="2800" b="1" dirty="0">
                <a:solidFill>
                  <a:srgbClr val="D74314"/>
                </a:solidFill>
              </a:rPr>
              <a:t> </a:t>
            </a:r>
            <a:r>
              <a:rPr lang="es-ES" sz="2800" b="1" dirty="0" err="1">
                <a:solidFill>
                  <a:srgbClr val="D74314"/>
                </a:solidFill>
              </a:rPr>
              <a:t>live</a:t>
            </a:r>
            <a:r>
              <a:rPr lang="es-ES" sz="2800" b="1" dirty="0">
                <a:solidFill>
                  <a:srgbClr val="D74314"/>
                </a:solidFill>
              </a:rPr>
              <a:t>?</a:t>
            </a:r>
          </a:p>
        </p:txBody>
      </p:sp>
      <p:sp>
        <p:nvSpPr>
          <p:cNvPr id="4" name="3 CuadroTexto"/>
          <p:cNvSpPr txBox="1"/>
          <p:nvPr/>
        </p:nvSpPr>
        <p:spPr>
          <a:xfrm>
            <a:off x="250909" y="973882"/>
            <a:ext cx="7133034" cy="2400657"/>
          </a:xfrm>
          <a:prstGeom prst="rect">
            <a:avLst/>
          </a:prstGeom>
          <a:noFill/>
        </p:spPr>
        <p:txBody>
          <a:bodyPr wrap="square" rtlCol="0">
            <a:spAutoFit/>
          </a:bodyPr>
          <a:lstStyle/>
          <a:p>
            <a:pPr>
              <a:spcBef>
                <a:spcPts val="1200"/>
              </a:spcBef>
            </a:pPr>
            <a:r>
              <a:rPr lang="en-US" sz="2000" dirty="0"/>
              <a:t>The hermit crab is very vulnerable to predators and this forces it to seek shelter and defense in the empty shells of mollusks. When he finds one, he introduces his body in such a way that he can retract into it and support it with his upper body when walking</a:t>
            </a:r>
            <a:r>
              <a:rPr lang="es-ES" sz="2000" dirty="0"/>
              <a:t>.</a:t>
            </a:r>
          </a:p>
          <a:p>
            <a:pPr>
              <a:spcBef>
                <a:spcPts val="1200"/>
              </a:spcBef>
            </a:pPr>
            <a:r>
              <a:rPr lang="en-US" sz="2000" dirty="0"/>
              <a:t>As the crab increases in size, it leaves the shell and looks for a larger one. Some species of hermit crab may use corals, wood, or stones, instead of shells</a:t>
            </a:r>
            <a:r>
              <a:rPr lang="es-ES" sz="2000" dirty="0"/>
              <a:t>.</a:t>
            </a:r>
          </a:p>
        </p:txBody>
      </p:sp>
      <p:pic>
        <p:nvPicPr>
          <p:cNvPr id="5" name="Picture 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24192" y="192086"/>
            <a:ext cx="4158626" cy="3366573"/>
          </a:xfrm>
          <a:prstGeom prst="rect">
            <a:avLst/>
          </a:prstGeom>
          <a:blipFill>
            <a:blip r:embed="rId4"/>
            <a:tile tx="0" ty="0" sx="100000" sy="100000" flip="none" algn="tl"/>
          </a:blipFill>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9336" y="3712782"/>
            <a:ext cx="4532964" cy="3024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39700" y="3717032"/>
            <a:ext cx="4532964" cy="3020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Gráfico 7" descr="Concha con relleno sólido">
            <a:extLst>
              <a:ext uri="{FF2B5EF4-FFF2-40B4-BE49-F238E27FC236}">
                <a16:creationId xmlns:a16="http://schemas.microsoft.com/office/drawing/2014/main" id="{32972E05-B24C-93FA-12D1-C671B2171840}"/>
              </a:ext>
            </a:extLst>
          </p:cNvPr>
          <p:cNvSpPr/>
          <p:nvPr/>
        </p:nvSpPr>
        <p:spPr>
          <a:xfrm rot="1428495">
            <a:off x="354451" y="21667"/>
            <a:ext cx="402602" cy="626176"/>
          </a:xfrm>
          <a:custGeom>
            <a:avLst/>
            <a:gdLst>
              <a:gd name="connsiteX0" fmla="*/ 391323 w 402602"/>
              <a:gd name="connsiteY0" fmla="*/ 426783 h 626176"/>
              <a:gd name="connsiteX1" fmla="*/ 397255 w 402602"/>
              <a:gd name="connsiteY1" fmla="*/ 388199 h 626176"/>
              <a:gd name="connsiteX2" fmla="*/ 386634 w 402602"/>
              <a:gd name="connsiteY2" fmla="*/ 379494 h 626176"/>
              <a:gd name="connsiteX3" fmla="*/ 382917 w 402602"/>
              <a:gd name="connsiteY3" fmla="*/ 370351 h 626176"/>
              <a:gd name="connsiteX4" fmla="*/ 383985 w 402602"/>
              <a:gd name="connsiteY4" fmla="*/ 368597 h 626176"/>
              <a:gd name="connsiteX5" fmla="*/ 395087 w 402602"/>
              <a:gd name="connsiteY5" fmla="*/ 331243 h 626176"/>
              <a:gd name="connsiteX6" fmla="*/ 360810 w 402602"/>
              <a:gd name="connsiteY6" fmla="*/ 294247 h 626176"/>
              <a:gd name="connsiteX7" fmla="*/ 356648 w 402602"/>
              <a:gd name="connsiteY7" fmla="*/ 293484 h 626176"/>
              <a:gd name="connsiteX8" fmla="*/ 344443 w 402602"/>
              <a:gd name="connsiteY8" fmla="*/ 278355 h 626176"/>
              <a:gd name="connsiteX9" fmla="*/ 344645 w 402602"/>
              <a:gd name="connsiteY9" fmla="*/ 277059 h 626176"/>
              <a:gd name="connsiteX10" fmla="*/ 339918 w 402602"/>
              <a:gd name="connsiteY10" fmla="*/ 217904 h 626176"/>
              <a:gd name="connsiteX11" fmla="*/ 273486 w 402602"/>
              <a:gd name="connsiteY11" fmla="*/ 166034 h 626176"/>
              <a:gd name="connsiteX12" fmla="*/ 263285 w 402602"/>
              <a:gd name="connsiteY12" fmla="*/ 152159 h 626176"/>
              <a:gd name="connsiteX13" fmla="*/ 238697 w 402602"/>
              <a:gd name="connsiteY13" fmla="*/ 116026 h 626176"/>
              <a:gd name="connsiteX14" fmla="*/ 238697 w 402602"/>
              <a:gd name="connsiteY14" fmla="*/ 116026 h 626176"/>
              <a:gd name="connsiteX15" fmla="*/ 233451 w 402602"/>
              <a:gd name="connsiteY15" fmla="*/ 103823 h 626176"/>
              <a:gd name="connsiteX16" fmla="*/ 234116 w 402602"/>
              <a:gd name="connsiteY16" fmla="*/ 102480 h 626176"/>
              <a:gd name="connsiteX17" fmla="*/ 234536 w 402602"/>
              <a:gd name="connsiteY17" fmla="*/ 101778 h 626176"/>
              <a:gd name="connsiteX18" fmla="*/ 224449 w 402602"/>
              <a:gd name="connsiteY18" fmla="*/ 60506 h 626176"/>
              <a:gd name="connsiteX19" fmla="*/ 199754 w 402602"/>
              <a:gd name="connsiteY19" fmla="*/ 30505 h 626176"/>
              <a:gd name="connsiteX20" fmla="*/ 193714 w 402602"/>
              <a:gd name="connsiteY20" fmla="*/ 15997 h 626176"/>
              <a:gd name="connsiteX21" fmla="*/ 159772 w 402602"/>
              <a:gd name="connsiteY21" fmla="*/ 1998 h 626176"/>
              <a:gd name="connsiteX22" fmla="*/ 146861 w 402602"/>
              <a:gd name="connsiteY22" fmla="*/ 13706 h 626176"/>
              <a:gd name="connsiteX23" fmla="*/ 129963 w 402602"/>
              <a:gd name="connsiteY23" fmla="*/ 45074 h 626176"/>
              <a:gd name="connsiteX24" fmla="*/ 113698 w 402602"/>
              <a:gd name="connsiteY24" fmla="*/ 63683 h 626176"/>
              <a:gd name="connsiteX25" fmla="*/ 86629 w 402602"/>
              <a:gd name="connsiteY25" fmla="*/ 83330 h 626176"/>
              <a:gd name="connsiteX26" fmla="*/ 75761 w 402602"/>
              <a:gd name="connsiteY26" fmla="*/ 117800 h 626176"/>
              <a:gd name="connsiteX27" fmla="*/ 79757 w 402602"/>
              <a:gd name="connsiteY27" fmla="*/ 123448 h 626176"/>
              <a:gd name="connsiteX28" fmla="*/ 79654 w 402602"/>
              <a:gd name="connsiteY28" fmla="*/ 139873 h 626176"/>
              <a:gd name="connsiteX29" fmla="*/ 78085 w 402602"/>
              <a:gd name="connsiteY29" fmla="*/ 141171 h 626176"/>
              <a:gd name="connsiteX30" fmla="*/ 66264 w 402602"/>
              <a:gd name="connsiteY30" fmla="*/ 150036 h 626176"/>
              <a:gd name="connsiteX31" fmla="*/ 50825 w 402602"/>
              <a:gd name="connsiteY31" fmla="*/ 180901 h 626176"/>
              <a:gd name="connsiteX32" fmla="*/ 50825 w 402602"/>
              <a:gd name="connsiteY32" fmla="*/ 198425 h 626176"/>
              <a:gd name="connsiteX33" fmla="*/ 43868 w 402602"/>
              <a:gd name="connsiteY33" fmla="*/ 215514 h 626176"/>
              <a:gd name="connsiteX34" fmla="*/ 5559 w 402602"/>
              <a:gd name="connsiteY34" fmla="*/ 357205 h 626176"/>
              <a:gd name="connsiteX35" fmla="*/ 130955 w 402602"/>
              <a:gd name="connsiteY35" fmla="*/ 502065 h 626176"/>
              <a:gd name="connsiteX36" fmla="*/ 156619 w 402602"/>
              <a:gd name="connsiteY36" fmla="*/ 614602 h 626176"/>
              <a:gd name="connsiteX37" fmla="*/ 170436 w 402602"/>
              <a:gd name="connsiteY37" fmla="*/ 626124 h 626176"/>
              <a:gd name="connsiteX38" fmla="*/ 180375 w 402602"/>
              <a:gd name="connsiteY38" fmla="*/ 619695 h 626176"/>
              <a:gd name="connsiteX39" fmla="*/ 206932 w 402602"/>
              <a:gd name="connsiteY39" fmla="*/ 565648 h 626176"/>
              <a:gd name="connsiteX40" fmla="*/ 212460 w 402602"/>
              <a:gd name="connsiteY40" fmla="*/ 562472 h 626176"/>
              <a:gd name="connsiteX41" fmla="*/ 212460 w 402602"/>
              <a:gd name="connsiteY41" fmla="*/ 562472 h 626176"/>
              <a:gd name="connsiteX42" fmla="*/ 227030 w 402602"/>
              <a:gd name="connsiteY42" fmla="*/ 571849 h 626176"/>
              <a:gd name="connsiteX43" fmla="*/ 252862 w 402602"/>
              <a:gd name="connsiteY43" fmla="*/ 585662 h 626176"/>
              <a:gd name="connsiteX44" fmla="*/ 283184 w 402602"/>
              <a:gd name="connsiteY44" fmla="*/ 561762 h 626176"/>
              <a:gd name="connsiteX45" fmla="*/ 291583 w 402602"/>
              <a:gd name="connsiteY45" fmla="*/ 556974 h 626176"/>
              <a:gd name="connsiteX46" fmla="*/ 305610 w 402602"/>
              <a:gd name="connsiteY46" fmla="*/ 556753 h 626176"/>
              <a:gd name="connsiteX47" fmla="*/ 324700 w 402602"/>
              <a:gd name="connsiteY47" fmla="*/ 538159 h 626176"/>
              <a:gd name="connsiteX48" fmla="*/ 325967 w 402602"/>
              <a:gd name="connsiteY48" fmla="*/ 528996 h 626176"/>
              <a:gd name="connsiteX49" fmla="*/ 332622 w 402602"/>
              <a:gd name="connsiteY49" fmla="*/ 522197 h 626176"/>
              <a:gd name="connsiteX50" fmla="*/ 334100 w 402602"/>
              <a:gd name="connsiteY50" fmla="*/ 522345 h 626176"/>
              <a:gd name="connsiteX51" fmla="*/ 367463 w 402602"/>
              <a:gd name="connsiteY51" fmla="*/ 499585 h 626176"/>
              <a:gd name="connsiteX52" fmla="*/ 367308 w 402602"/>
              <a:gd name="connsiteY52" fmla="*/ 488221 h 626176"/>
              <a:gd name="connsiteX53" fmla="*/ 372202 w 402602"/>
              <a:gd name="connsiteY53" fmla="*/ 480005 h 626176"/>
              <a:gd name="connsiteX54" fmla="*/ 395645 w 402602"/>
              <a:gd name="connsiteY54" fmla="*/ 453317 h 626176"/>
              <a:gd name="connsiteX55" fmla="*/ 390017 w 402602"/>
              <a:gd name="connsiteY55" fmla="*/ 436602 h 626176"/>
              <a:gd name="connsiteX56" fmla="*/ 391110 w 402602"/>
              <a:gd name="connsiteY56" fmla="*/ 426945 h 626176"/>
              <a:gd name="connsiteX57" fmla="*/ 391323 w 402602"/>
              <a:gd name="connsiteY57" fmla="*/ 426783 h 626176"/>
              <a:gd name="connsiteX58" fmla="*/ 339002 w 402602"/>
              <a:gd name="connsiteY58" fmla="*/ 374485 h 626176"/>
              <a:gd name="connsiteX59" fmla="*/ 333099 w 402602"/>
              <a:gd name="connsiteY59" fmla="*/ 426011 h 626176"/>
              <a:gd name="connsiteX60" fmla="*/ 334298 w 402602"/>
              <a:gd name="connsiteY60" fmla="*/ 430593 h 626176"/>
              <a:gd name="connsiteX61" fmla="*/ 325189 w 402602"/>
              <a:gd name="connsiteY61" fmla="*/ 467970 h 626176"/>
              <a:gd name="connsiteX62" fmla="*/ 305809 w 402602"/>
              <a:gd name="connsiteY62" fmla="*/ 489351 h 626176"/>
              <a:gd name="connsiteX63" fmla="*/ 293370 w 402602"/>
              <a:gd name="connsiteY63" fmla="*/ 508272 h 626176"/>
              <a:gd name="connsiteX64" fmla="*/ 239331 w 402602"/>
              <a:gd name="connsiteY64" fmla="*/ 534135 h 626176"/>
              <a:gd name="connsiteX65" fmla="*/ 219127 w 402602"/>
              <a:gd name="connsiteY65" fmla="*/ 528927 h 626176"/>
              <a:gd name="connsiteX66" fmla="*/ 221478 w 402602"/>
              <a:gd name="connsiteY66" fmla="*/ 516023 h 626176"/>
              <a:gd name="connsiteX67" fmla="*/ 223479 w 402602"/>
              <a:gd name="connsiteY67" fmla="*/ 445384 h 626176"/>
              <a:gd name="connsiteX68" fmla="*/ 253908 w 402602"/>
              <a:gd name="connsiteY68" fmla="*/ 390734 h 626176"/>
              <a:gd name="connsiteX69" fmla="*/ 332397 w 402602"/>
              <a:gd name="connsiteY69" fmla="*/ 311061 h 626176"/>
              <a:gd name="connsiteX70" fmla="*/ 342606 w 402602"/>
              <a:gd name="connsiteY70" fmla="*/ 327425 h 626176"/>
              <a:gd name="connsiteX71" fmla="*/ 344660 w 402602"/>
              <a:gd name="connsiteY71" fmla="*/ 342941 h 626176"/>
              <a:gd name="connsiteX72" fmla="*/ 339002 w 402602"/>
              <a:gd name="connsiteY72" fmla="*/ 374485 h 62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02602" h="626176">
                <a:moveTo>
                  <a:pt x="391323" y="426783"/>
                </a:moveTo>
                <a:cubicBezTo>
                  <a:pt x="403616" y="417766"/>
                  <a:pt x="406271" y="400492"/>
                  <a:pt x="397255" y="388199"/>
                </a:cubicBezTo>
                <a:cubicBezTo>
                  <a:pt x="394505" y="384449"/>
                  <a:pt x="390852" y="381455"/>
                  <a:pt x="386634" y="379494"/>
                </a:cubicBezTo>
                <a:cubicBezTo>
                  <a:pt x="383083" y="377996"/>
                  <a:pt x="381419" y="373901"/>
                  <a:pt x="382917" y="370351"/>
                </a:cubicBezTo>
                <a:cubicBezTo>
                  <a:pt x="383185" y="369717"/>
                  <a:pt x="383545" y="369126"/>
                  <a:pt x="383985" y="368597"/>
                </a:cubicBezTo>
                <a:cubicBezTo>
                  <a:pt x="393152" y="358470"/>
                  <a:pt x="397235" y="344733"/>
                  <a:pt x="395087" y="331243"/>
                </a:cubicBezTo>
                <a:cubicBezTo>
                  <a:pt x="392466" y="312983"/>
                  <a:pt x="378817" y="298251"/>
                  <a:pt x="360810" y="294247"/>
                </a:cubicBezTo>
                <a:cubicBezTo>
                  <a:pt x="359410" y="293926"/>
                  <a:pt x="358023" y="293672"/>
                  <a:pt x="356648" y="293484"/>
                </a:cubicBezTo>
                <a:cubicBezTo>
                  <a:pt x="349100" y="292676"/>
                  <a:pt x="343636" y="285903"/>
                  <a:pt x="344443" y="278355"/>
                </a:cubicBezTo>
                <a:cubicBezTo>
                  <a:pt x="344490" y="277920"/>
                  <a:pt x="344557" y="277488"/>
                  <a:pt x="344645" y="277059"/>
                </a:cubicBezTo>
                <a:cubicBezTo>
                  <a:pt x="349166" y="257322"/>
                  <a:pt x="347516" y="236673"/>
                  <a:pt x="339918" y="217904"/>
                </a:cubicBezTo>
                <a:cubicBezTo>
                  <a:pt x="328350" y="190132"/>
                  <a:pt x="304335" y="175830"/>
                  <a:pt x="273486" y="166034"/>
                </a:cubicBezTo>
                <a:cubicBezTo>
                  <a:pt x="267432" y="164116"/>
                  <a:pt x="263310" y="158509"/>
                  <a:pt x="263285" y="152159"/>
                </a:cubicBezTo>
                <a:cubicBezTo>
                  <a:pt x="263208" y="136232"/>
                  <a:pt x="253484" y="121943"/>
                  <a:pt x="238697" y="116026"/>
                </a:cubicBezTo>
                <a:lnTo>
                  <a:pt x="238697" y="116026"/>
                </a:lnTo>
                <a:cubicBezTo>
                  <a:pt x="233879" y="114105"/>
                  <a:pt x="231530" y="108642"/>
                  <a:pt x="233451" y="103823"/>
                </a:cubicBezTo>
                <a:cubicBezTo>
                  <a:pt x="233637" y="103359"/>
                  <a:pt x="233859" y="102909"/>
                  <a:pt x="234116" y="102480"/>
                </a:cubicBezTo>
                <a:lnTo>
                  <a:pt x="234536" y="101778"/>
                </a:lnTo>
                <a:cubicBezTo>
                  <a:pt x="242821" y="87547"/>
                  <a:pt x="238364" y="69311"/>
                  <a:pt x="224449" y="60506"/>
                </a:cubicBezTo>
                <a:cubicBezTo>
                  <a:pt x="213438" y="53161"/>
                  <a:pt x="204846" y="42722"/>
                  <a:pt x="199754" y="30505"/>
                </a:cubicBezTo>
                <a:lnTo>
                  <a:pt x="193714" y="15997"/>
                </a:lnTo>
                <a:cubicBezTo>
                  <a:pt x="188207" y="2758"/>
                  <a:pt x="173011" y="-3509"/>
                  <a:pt x="159772" y="1998"/>
                </a:cubicBezTo>
                <a:cubicBezTo>
                  <a:pt x="154248" y="4296"/>
                  <a:pt x="149687" y="8432"/>
                  <a:pt x="146861" y="13706"/>
                </a:cubicBezTo>
                <a:lnTo>
                  <a:pt x="129963" y="45074"/>
                </a:lnTo>
                <a:cubicBezTo>
                  <a:pt x="126007" y="52420"/>
                  <a:pt x="120448" y="58780"/>
                  <a:pt x="113698" y="63683"/>
                </a:cubicBezTo>
                <a:lnTo>
                  <a:pt x="86629" y="83330"/>
                </a:lnTo>
                <a:cubicBezTo>
                  <a:pt x="74109" y="89847"/>
                  <a:pt x="69243" y="105280"/>
                  <a:pt x="75761" y="117800"/>
                </a:cubicBezTo>
                <a:cubicBezTo>
                  <a:pt x="76831" y="119856"/>
                  <a:pt x="78175" y="121755"/>
                  <a:pt x="79757" y="123448"/>
                </a:cubicBezTo>
                <a:cubicBezTo>
                  <a:pt x="84264" y="128012"/>
                  <a:pt x="84218" y="135366"/>
                  <a:pt x="79654" y="139873"/>
                </a:cubicBezTo>
                <a:cubicBezTo>
                  <a:pt x="79170" y="140351"/>
                  <a:pt x="78644" y="140786"/>
                  <a:pt x="78085" y="141171"/>
                </a:cubicBezTo>
                <a:lnTo>
                  <a:pt x="66264" y="150036"/>
                </a:lnTo>
                <a:cubicBezTo>
                  <a:pt x="56545" y="157319"/>
                  <a:pt x="50825" y="168756"/>
                  <a:pt x="50825" y="180901"/>
                </a:cubicBezTo>
                <a:lnTo>
                  <a:pt x="50825" y="198425"/>
                </a:lnTo>
                <a:cubicBezTo>
                  <a:pt x="50509" y="204745"/>
                  <a:pt x="48056" y="210770"/>
                  <a:pt x="43868" y="215514"/>
                </a:cubicBezTo>
                <a:cubicBezTo>
                  <a:pt x="1986" y="257511"/>
                  <a:pt x="-7742" y="315910"/>
                  <a:pt x="5559" y="357205"/>
                </a:cubicBezTo>
                <a:cubicBezTo>
                  <a:pt x="22748" y="410572"/>
                  <a:pt x="104115" y="441680"/>
                  <a:pt x="130955" y="502065"/>
                </a:cubicBezTo>
                <a:cubicBezTo>
                  <a:pt x="146853" y="537839"/>
                  <a:pt x="153687" y="582684"/>
                  <a:pt x="156619" y="614602"/>
                </a:cubicBezTo>
                <a:cubicBezTo>
                  <a:pt x="157253" y="621599"/>
                  <a:pt x="163439" y="626757"/>
                  <a:pt x="170436" y="626124"/>
                </a:cubicBezTo>
                <a:cubicBezTo>
                  <a:pt x="174605" y="625746"/>
                  <a:pt x="178321" y="623343"/>
                  <a:pt x="180375" y="619695"/>
                </a:cubicBezTo>
                <a:cubicBezTo>
                  <a:pt x="190286" y="602220"/>
                  <a:pt x="199153" y="584172"/>
                  <a:pt x="206932" y="565648"/>
                </a:cubicBezTo>
                <a:cubicBezTo>
                  <a:pt x="207829" y="563448"/>
                  <a:pt x="210107" y="562138"/>
                  <a:pt x="212460" y="562472"/>
                </a:cubicBezTo>
                <a:lnTo>
                  <a:pt x="212460" y="562472"/>
                </a:lnTo>
                <a:cubicBezTo>
                  <a:pt x="218428" y="563387"/>
                  <a:pt x="223724" y="566797"/>
                  <a:pt x="227030" y="571849"/>
                </a:cubicBezTo>
                <a:cubicBezTo>
                  <a:pt x="232794" y="580477"/>
                  <a:pt x="242485" y="585659"/>
                  <a:pt x="252862" y="585662"/>
                </a:cubicBezTo>
                <a:cubicBezTo>
                  <a:pt x="267235" y="585536"/>
                  <a:pt x="279704" y="575708"/>
                  <a:pt x="283184" y="561762"/>
                </a:cubicBezTo>
                <a:cubicBezTo>
                  <a:pt x="284219" y="558149"/>
                  <a:pt x="287948" y="556024"/>
                  <a:pt x="291583" y="556974"/>
                </a:cubicBezTo>
                <a:cubicBezTo>
                  <a:pt x="296196" y="558142"/>
                  <a:pt x="301036" y="558066"/>
                  <a:pt x="305610" y="556753"/>
                </a:cubicBezTo>
                <a:cubicBezTo>
                  <a:pt x="314680" y="554133"/>
                  <a:pt x="321843" y="547157"/>
                  <a:pt x="324700" y="538159"/>
                </a:cubicBezTo>
                <a:cubicBezTo>
                  <a:pt x="325641" y="535200"/>
                  <a:pt x="326070" y="532100"/>
                  <a:pt x="325967" y="528996"/>
                </a:cubicBezTo>
                <a:cubicBezTo>
                  <a:pt x="325928" y="525281"/>
                  <a:pt x="328907" y="522237"/>
                  <a:pt x="332622" y="522197"/>
                </a:cubicBezTo>
                <a:cubicBezTo>
                  <a:pt x="333118" y="522192"/>
                  <a:pt x="333614" y="522242"/>
                  <a:pt x="334100" y="522345"/>
                </a:cubicBezTo>
                <a:cubicBezTo>
                  <a:pt x="349597" y="525273"/>
                  <a:pt x="364535" y="515083"/>
                  <a:pt x="367463" y="499585"/>
                </a:cubicBezTo>
                <a:cubicBezTo>
                  <a:pt x="368173" y="495825"/>
                  <a:pt x="368120" y="491960"/>
                  <a:pt x="367308" y="488221"/>
                </a:cubicBezTo>
                <a:cubicBezTo>
                  <a:pt x="366453" y="484610"/>
                  <a:pt x="368621" y="480973"/>
                  <a:pt x="372202" y="480005"/>
                </a:cubicBezTo>
                <a:cubicBezTo>
                  <a:pt x="385048" y="477253"/>
                  <a:pt x="394572" y="466410"/>
                  <a:pt x="395645" y="453317"/>
                </a:cubicBezTo>
                <a:cubicBezTo>
                  <a:pt x="395651" y="447280"/>
                  <a:pt x="393675" y="441407"/>
                  <a:pt x="390017" y="436602"/>
                </a:cubicBezTo>
                <a:cubicBezTo>
                  <a:pt x="387652" y="433634"/>
                  <a:pt x="388142" y="429310"/>
                  <a:pt x="391110" y="426945"/>
                </a:cubicBezTo>
                <a:cubicBezTo>
                  <a:pt x="391180" y="426890"/>
                  <a:pt x="391251" y="426835"/>
                  <a:pt x="391323" y="426783"/>
                </a:cubicBezTo>
                <a:close/>
                <a:moveTo>
                  <a:pt x="339002" y="374485"/>
                </a:moveTo>
                <a:cubicBezTo>
                  <a:pt x="330625" y="390307"/>
                  <a:pt x="328518" y="408705"/>
                  <a:pt x="333099" y="426011"/>
                </a:cubicBezTo>
                <a:lnTo>
                  <a:pt x="334298" y="430593"/>
                </a:lnTo>
                <a:cubicBezTo>
                  <a:pt x="337795" y="443791"/>
                  <a:pt x="334366" y="457861"/>
                  <a:pt x="325189" y="467970"/>
                </a:cubicBezTo>
                <a:lnTo>
                  <a:pt x="305809" y="489351"/>
                </a:lnTo>
                <a:cubicBezTo>
                  <a:pt x="300705" y="494974"/>
                  <a:pt x="296508" y="501357"/>
                  <a:pt x="293370" y="508272"/>
                </a:cubicBezTo>
                <a:cubicBezTo>
                  <a:pt x="284026" y="528870"/>
                  <a:pt x="261234" y="539778"/>
                  <a:pt x="239331" y="534135"/>
                </a:cubicBezTo>
                <a:lnTo>
                  <a:pt x="219127" y="528927"/>
                </a:lnTo>
                <a:cubicBezTo>
                  <a:pt x="220131" y="524669"/>
                  <a:pt x="220916" y="520362"/>
                  <a:pt x="221478" y="516023"/>
                </a:cubicBezTo>
                <a:cubicBezTo>
                  <a:pt x="223572" y="492539"/>
                  <a:pt x="224240" y="468949"/>
                  <a:pt x="223479" y="445384"/>
                </a:cubicBezTo>
                <a:cubicBezTo>
                  <a:pt x="223054" y="423020"/>
                  <a:pt x="234674" y="402151"/>
                  <a:pt x="253908" y="390734"/>
                </a:cubicBezTo>
                <a:cubicBezTo>
                  <a:pt x="286958" y="371976"/>
                  <a:pt x="314135" y="344389"/>
                  <a:pt x="332397" y="311061"/>
                </a:cubicBezTo>
                <a:cubicBezTo>
                  <a:pt x="337991" y="314798"/>
                  <a:pt x="341710" y="320758"/>
                  <a:pt x="342606" y="327425"/>
                </a:cubicBezTo>
                <a:lnTo>
                  <a:pt x="344660" y="342941"/>
                </a:lnTo>
                <a:cubicBezTo>
                  <a:pt x="346095" y="353788"/>
                  <a:pt x="344117" y="364812"/>
                  <a:pt x="339002" y="374485"/>
                </a:cubicBezTo>
                <a:close/>
              </a:path>
            </a:pathLst>
          </a:custGeom>
          <a:solidFill>
            <a:srgbClr val="D0BAAC"/>
          </a:solidFill>
          <a:ln w="7541" cap="flat">
            <a:noFill/>
            <a:prstDash val="solid"/>
            <a:miter/>
          </a:ln>
          <a:scene3d>
            <a:camera prst="orthographicFront"/>
            <a:lightRig rig="threePt" dir="t"/>
          </a:scene3d>
          <a:sp3d>
            <a:bevelT/>
          </a:sp3d>
        </p:spPr>
        <p:txBody>
          <a:bodyPr rtlCol="0" anchor="ctr"/>
          <a:lstStyle/>
          <a:p>
            <a:endParaRPr lang="es-ES"/>
          </a:p>
        </p:txBody>
      </p:sp>
      <p:pic>
        <p:nvPicPr>
          <p:cNvPr id="10" name="Imagen 9">
            <a:extLst>
              <a:ext uri="{FF2B5EF4-FFF2-40B4-BE49-F238E27FC236}">
                <a16:creationId xmlns:a16="http://schemas.microsoft.com/office/drawing/2014/main" id="{E6C2FD1C-7A9E-E1B4-2327-8801AF8566B2}"/>
              </a:ext>
            </a:extLst>
          </p:cNvPr>
          <p:cNvPicPr>
            <a:picLocks noChangeAspect="1"/>
          </p:cNvPicPr>
          <p:nvPr/>
        </p:nvPicPr>
        <p:blipFill>
          <a:blip r:embed="rId7"/>
          <a:stretch>
            <a:fillRect/>
          </a:stretch>
        </p:blipFill>
        <p:spPr>
          <a:xfrm>
            <a:off x="4875241" y="4307929"/>
            <a:ext cx="2466975" cy="1857375"/>
          </a:xfrm>
          <a:prstGeom prst="rect">
            <a:avLst/>
          </a:prstGeom>
          <a:ln>
            <a:noFill/>
          </a:ln>
          <a:effectLst>
            <a:outerShdw blurRad="292100" dist="139700" dir="2700000" algn="tl" rotWithShape="0">
              <a:srgbClr val="333333">
                <a:alpha val="65000"/>
              </a:srgbClr>
            </a:outerShdw>
          </a:effectLst>
        </p:spPr>
      </p:pic>
      <p:sp>
        <p:nvSpPr>
          <p:cNvPr id="2" name="2 CuadroTexto">
            <a:extLst>
              <a:ext uri="{FF2B5EF4-FFF2-40B4-BE49-F238E27FC236}">
                <a16:creationId xmlns:a16="http://schemas.microsoft.com/office/drawing/2014/main" id="{54798E34-87D9-A0AF-8C07-CA53F9A0CEF9}"/>
              </a:ext>
            </a:extLst>
          </p:cNvPr>
          <p:cNvSpPr txBox="1"/>
          <p:nvPr/>
        </p:nvSpPr>
        <p:spPr>
          <a:xfrm>
            <a:off x="3817426" y="-32951"/>
            <a:ext cx="2926645"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D74314"/>
                </a:solidFill>
              </a:rPr>
              <a:t>I am a </a:t>
            </a:r>
            <a:r>
              <a:rPr lang="es-ES" sz="2800" b="1" dirty="0" err="1">
                <a:solidFill>
                  <a:srgbClr val="D74314"/>
                </a:solidFill>
              </a:rPr>
              <a:t>squatter</a:t>
            </a:r>
            <a:endParaRPr lang="es-ES" sz="2800" b="1" dirty="0">
              <a:solidFill>
                <a:srgbClr val="D74314"/>
              </a:solidFill>
            </a:endParaRPr>
          </a:p>
        </p:txBody>
      </p:sp>
    </p:spTree>
    <p:extLst>
      <p:ext uri="{BB962C8B-B14F-4D97-AF65-F5344CB8AC3E}">
        <p14:creationId xmlns:p14="http://schemas.microsoft.com/office/powerpoint/2010/main" val="1684672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par>
                                <p:cTn id="26" presetID="3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wipe(left)">
                                      <p:cBhvr>
                                        <p:cTn id="36" dur="500"/>
                                        <p:tgtEl>
                                          <p:spTgt spid="4">
                                            <p:txEl>
                                              <p:pRg st="1" end="1"/>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5124"/>
                                        </p:tgtEl>
                                        <p:attrNameLst>
                                          <p:attrName>style.visibility</p:attrName>
                                        </p:attrNameLst>
                                      </p:cBhvr>
                                      <p:to>
                                        <p:strVal val="visible"/>
                                      </p:to>
                                    </p:set>
                                    <p:anim calcmode="lin" valueType="num">
                                      <p:cBhvr>
                                        <p:cTn id="39" dur="1000" fill="hold"/>
                                        <p:tgtEl>
                                          <p:spTgt spid="5124"/>
                                        </p:tgtEl>
                                        <p:attrNameLst>
                                          <p:attrName>ppt_w</p:attrName>
                                        </p:attrNameLst>
                                      </p:cBhvr>
                                      <p:tavLst>
                                        <p:tav tm="0">
                                          <p:val>
                                            <p:fltVal val="0"/>
                                          </p:val>
                                        </p:tav>
                                        <p:tav tm="100000">
                                          <p:val>
                                            <p:strVal val="#ppt_w"/>
                                          </p:val>
                                        </p:tav>
                                      </p:tavLst>
                                    </p:anim>
                                    <p:anim calcmode="lin" valueType="num">
                                      <p:cBhvr>
                                        <p:cTn id="40" dur="1000" fill="hold"/>
                                        <p:tgtEl>
                                          <p:spTgt spid="5124"/>
                                        </p:tgtEl>
                                        <p:attrNameLst>
                                          <p:attrName>ppt_h</p:attrName>
                                        </p:attrNameLst>
                                      </p:cBhvr>
                                      <p:tavLst>
                                        <p:tav tm="0">
                                          <p:val>
                                            <p:fltVal val="0"/>
                                          </p:val>
                                        </p:tav>
                                        <p:tav tm="100000">
                                          <p:val>
                                            <p:strVal val="#ppt_h"/>
                                          </p:val>
                                        </p:tav>
                                      </p:tavLst>
                                    </p:anim>
                                    <p:anim calcmode="lin" valueType="num">
                                      <p:cBhvr>
                                        <p:cTn id="41" dur="1000" fill="hold"/>
                                        <p:tgtEl>
                                          <p:spTgt spid="5124"/>
                                        </p:tgtEl>
                                        <p:attrNameLst>
                                          <p:attrName>style.rotation</p:attrName>
                                        </p:attrNameLst>
                                      </p:cBhvr>
                                      <p:tavLst>
                                        <p:tav tm="0">
                                          <p:val>
                                            <p:fltVal val="90"/>
                                          </p:val>
                                        </p:tav>
                                        <p:tav tm="100000">
                                          <p:val>
                                            <p:fltVal val="0"/>
                                          </p:val>
                                        </p:tav>
                                      </p:tavLst>
                                    </p:anim>
                                    <p:animEffect transition="in" filter="fade">
                                      <p:cBhvr>
                                        <p:cTn id="42" dur="1000"/>
                                        <p:tgtEl>
                                          <p:spTgt spid="5124"/>
                                        </p:tgtEl>
                                      </p:cBhvr>
                                    </p:animEffect>
                                  </p:childTnLst>
                                </p:cTn>
                              </p:par>
                              <p:par>
                                <p:cTn id="43" presetID="31" presetClass="entr" presetSubtype="0" fill="hold" nodeType="withEffect">
                                  <p:stCondLst>
                                    <p:cond delay="0"/>
                                  </p:stCondLst>
                                  <p:childTnLst>
                                    <p:set>
                                      <p:cBhvr>
                                        <p:cTn id="44" dur="1" fill="hold">
                                          <p:stCondLst>
                                            <p:cond delay="0"/>
                                          </p:stCondLst>
                                        </p:cTn>
                                        <p:tgtEl>
                                          <p:spTgt spid="5125"/>
                                        </p:tgtEl>
                                        <p:attrNameLst>
                                          <p:attrName>style.visibility</p:attrName>
                                        </p:attrNameLst>
                                      </p:cBhvr>
                                      <p:to>
                                        <p:strVal val="visible"/>
                                      </p:to>
                                    </p:set>
                                    <p:anim calcmode="lin" valueType="num">
                                      <p:cBhvr>
                                        <p:cTn id="45" dur="1000" fill="hold"/>
                                        <p:tgtEl>
                                          <p:spTgt spid="5125"/>
                                        </p:tgtEl>
                                        <p:attrNameLst>
                                          <p:attrName>ppt_w</p:attrName>
                                        </p:attrNameLst>
                                      </p:cBhvr>
                                      <p:tavLst>
                                        <p:tav tm="0">
                                          <p:val>
                                            <p:fltVal val="0"/>
                                          </p:val>
                                        </p:tav>
                                        <p:tav tm="100000">
                                          <p:val>
                                            <p:strVal val="#ppt_w"/>
                                          </p:val>
                                        </p:tav>
                                      </p:tavLst>
                                    </p:anim>
                                    <p:anim calcmode="lin" valueType="num">
                                      <p:cBhvr>
                                        <p:cTn id="46" dur="1000" fill="hold"/>
                                        <p:tgtEl>
                                          <p:spTgt spid="5125"/>
                                        </p:tgtEl>
                                        <p:attrNameLst>
                                          <p:attrName>ppt_h</p:attrName>
                                        </p:attrNameLst>
                                      </p:cBhvr>
                                      <p:tavLst>
                                        <p:tav tm="0">
                                          <p:val>
                                            <p:fltVal val="0"/>
                                          </p:val>
                                        </p:tav>
                                        <p:tav tm="100000">
                                          <p:val>
                                            <p:strVal val="#ppt_h"/>
                                          </p:val>
                                        </p:tav>
                                      </p:tavLst>
                                    </p:anim>
                                    <p:anim calcmode="lin" valueType="num">
                                      <p:cBhvr>
                                        <p:cTn id="47" dur="1000" fill="hold"/>
                                        <p:tgtEl>
                                          <p:spTgt spid="5125"/>
                                        </p:tgtEl>
                                        <p:attrNameLst>
                                          <p:attrName>style.rotation</p:attrName>
                                        </p:attrNameLst>
                                      </p:cBhvr>
                                      <p:tavLst>
                                        <p:tav tm="0">
                                          <p:val>
                                            <p:fltVal val="90"/>
                                          </p:val>
                                        </p:tav>
                                        <p:tav tm="100000">
                                          <p:val>
                                            <p:fltVal val="0"/>
                                          </p:val>
                                        </p:tav>
                                      </p:tavLst>
                                    </p:anim>
                                    <p:animEffect transition="in" filter="fade">
                                      <p:cBhvr>
                                        <p:cTn id="48"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9"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11" name="10 Grupo"/>
          <p:cNvGrpSpPr/>
          <p:nvPr/>
        </p:nvGrpSpPr>
        <p:grpSpPr>
          <a:xfrm>
            <a:off x="5781813" y="52244"/>
            <a:ext cx="2569177" cy="2821591"/>
            <a:chOff x="4211961" y="-57187"/>
            <a:chExt cx="1656184" cy="1818899"/>
          </a:xfrm>
        </p:grpSpPr>
        <p:pic>
          <p:nvPicPr>
            <p:cNvPr id="1026" name="Picture 2" descr="http://www.fotografodigital.com.br/trabalhos/775x775/515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11961" y="206668"/>
              <a:ext cx="1656184" cy="1555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9 Rectángulo"/>
            <p:cNvSpPr/>
            <p:nvPr/>
          </p:nvSpPr>
          <p:spPr>
            <a:xfrm>
              <a:off x="4372511" y="-57187"/>
              <a:ext cx="1430699" cy="238085"/>
            </a:xfrm>
            <a:prstGeom prst="rect">
              <a:avLst/>
            </a:prstGeom>
          </p:spPr>
          <p:txBody>
            <a:bodyPr wrap="none">
              <a:spAutoFit/>
            </a:bodyPr>
            <a:lstStyle/>
            <a:p>
              <a:r>
                <a:rPr lang="es-ES" b="1" dirty="0"/>
                <a:t>Long-</a:t>
              </a:r>
              <a:r>
                <a:rPr lang="es-ES" b="1" dirty="0" err="1"/>
                <a:t>legged</a:t>
              </a:r>
              <a:r>
                <a:rPr lang="es-ES" b="1" dirty="0"/>
                <a:t> </a:t>
              </a:r>
              <a:r>
                <a:rPr lang="es-ES" b="1" dirty="0" err="1"/>
                <a:t>warblers</a:t>
              </a:r>
              <a:endParaRPr lang="es-ES" b="1" dirty="0"/>
            </a:p>
          </p:txBody>
        </p:sp>
      </p:grpSp>
      <p:sp>
        <p:nvSpPr>
          <p:cNvPr id="3" name="2 CuadroTexto"/>
          <p:cNvSpPr txBox="1"/>
          <p:nvPr/>
        </p:nvSpPr>
        <p:spPr>
          <a:xfrm>
            <a:off x="639004" y="-42084"/>
            <a:ext cx="3224748"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ADB513"/>
                </a:solidFill>
              </a:rPr>
              <a:t>Where</a:t>
            </a:r>
            <a:r>
              <a:rPr lang="es-ES" sz="2800" b="1" dirty="0">
                <a:solidFill>
                  <a:srgbClr val="ADB513"/>
                </a:solidFill>
              </a:rPr>
              <a:t> do </a:t>
            </a:r>
            <a:r>
              <a:rPr lang="es-ES" sz="2800" b="1" dirty="0" err="1">
                <a:solidFill>
                  <a:srgbClr val="ADB513"/>
                </a:solidFill>
              </a:rPr>
              <a:t>you</a:t>
            </a:r>
            <a:r>
              <a:rPr lang="es-ES" sz="2800" b="1" dirty="0">
                <a:solidFill>
                  <a:srgbClr val="ADB513"/>
                </a:solidFill>
              </a:rPr>
              <a:t> </a:t>
            </a:r>
            <a:r>
              <a:rPr lang="es-ES" sz="2800" b="1" dirty="0" err="1">
                <a:solidFill>
                  <a:srgbClr val="ADB513"/>
                </a:solidFill>
              </a:rPr>
              <a:t>live</a:t>
            </a:r>
            <a:r>
              <a:rPr lang="es-ES" sz="2800" b="1" dirty="0">
                <a:solidFill>
                  <a:srgbClr val="ADB513"/>
                </a:solidFill>
              </a:rPr>
              <a:t>?</a:t>
            </a:r>
          </a:p>
        </p:txBody>
      </p:sp>
      <p:sp>
        <p:nvSpPr>
          <p:cNvPr id="4" name="3 Rectángulo"/>
          <p:cNvSpPr/>
          <p:nvPr/>
        </p:nvSpPr>
        <p:spPr>
          <a:xfrm>
            <a:off x="122792" y="3099869"/>
            <a:ext cx="11877863" cy="1323439"/>
          </a:xfrm>
          <a:prstGeom prst="rect">
            <a:avLst/>
          </a:prstGeom>
        </p:spPr>
        <p:txBody>
          <a:bodyPr wrap="square">
            <a:spAutoFit/>
          </a:bodyPr>
          <a:lstStyle/>
          <a:p>
            <a:r>
              <a:rPr lang="en-US" sz="2000" dirty="0" err="1"/>
              <a:t>Pardalas</a:t>
            </a:r>
            <a:r>
              <a:rPr lang="en-US" sz="2000" dirty="0"/>
              <a:t> dig their nests on the crags of some remote islands in New Zealand</a:t>
            </a:r>
            <a:r>
              <a:rPr lang="es-ES" sz="2000" dirty="0"/>
              <a:t>.</a:t>
            </a:r>
          </a:p>
          <a:p>
            <a:r>
              <a:rPr lang="en-US" sz="2000" dirty="0"/>
              <a:t>The Tuatara settles there when the shearwater is not there. The Tuatara is a good housewife and keeps the nest clean, so the </a:t>
            </a:r>
            <a:r>
              <a:rPr lang="en-US" sz="2000" dirty="0" err="1"/>
              <a:t>Pardala</a:t>
            </a:r>
            <a:r>
              <a:rPr lang="en-US" sz="2000" dirty="0"/>
              <a:t> is very comfortable with her. There is one exception, when the hatching is born you have to be careful or your ungrateful roommate will eat your hatching</a:t>
            </a:r>
            <a:r>
              <a:rPr lang="es-ES" sz="2000" dirty="0"/>
              <a:t>.</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2301" y="4588232"/>
            <a:ext cx="3052138" cy="2149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07122" y="925572"/>
            <a:ext cx="5075513" cy="1938992"/>
          </a:xfrm>
          <a:prstGeom prst="rect">
            <a:avLst/>
          </a:prstGeom>
        </p:spPr>
        <p:txBody>
          <a:bodyPr wrap="square">
            <a:spAutoFit/>
          </a:bodyPr>
          <a:lstStyle/>
          <a:p>
            <a:r>
              <a:rPr lang="en-US" sz="2000" dirty="0"/>
              <a:t>The land tortoise, from eastern North America, digs its burrow by pushing the earth aside with its flattened front legs</a:t>
            </a:r>
            <a:r>
              <a:rPr lang="es-ES" sz="2000" dirty="0"/>
              <a:t>.</a:t>
            </a:r>
          </a:p>
          <a:p>
            <a:r>
              <a:rPr lang="en-US" sz="2000" dirty="0"/>
              <a:t>Frogs, various insects, and long-legged warblers become permanent companions to the turtle's roommates</a:t>
            </a:r>
            <a:r>
              <a:rPr lang="es-ES" sz="2000" dirty="0"/>
              <a:t>.</a:t>
            </a:r>
          </a:p>
        </p:txBody>
      </p:sp>
      <p:sp>
        <p:nvSpPr>
          <p:cNvPr id="9" name="8 Rectángulo"/>
          <p:cNvSpPr/>
          <p:nvPr/>
        </p:nvSpPr>
        <p:spPr>
          <a:xfrm>
            <a:off x="4387299" y="5603071"/>
            <a:ext cx="956865" cy="369332"/>
          </a:xfrm>
          <a:prstGeom prst="rect">
            <a:avLst/>
          </a:prstGeom>
          <a:effectLst>
            <a:glow rad="228600">
              <a:schemeClr val="accent6">
                <a:satMod val="175000"/>
                <a:alpha val="40000"/>
              </a:schemeClr>
            </a:glow>
          </a:effectLst>
        </p:spPr>
        <p:txBody>
          <a:bodyPr wrap="none">
            <a:spAutoFit/>
          </a:bodyPr>
          <a:lstStyle/>
          <a:p>
            <a:pPr algn="ctr"/>
            <a:r>
              <a:rPr lang="es-ES" b="1" dirty="0"/>
              <a:t>Tuatara </a:t>
            </a:r>
          </a:p>
        </p:txBody>
      </p:sp>
      <p:pic>
        <p:nvPicPr>
          <p:cNvPr id="13" name="Imagen 12">
            <a:extLst>
              <a:ext uri="{FF2B5EF4-FFF2-40B4-BE49-F238E27FC236}">
                <a16:creationId xmlns:a16="http://schemas.microsoft.com/office/drawing/2014/main" id="{74D945B9-5CA2-2257-84FC-C8E516B87DEA}"/>
              </a:ext>
            </a:extLst>
          </p:cNvPr>
          <p:cNvPicPr>
            <a:picLocks noChangeAspect="1"/>
          </p:cNvPicPr>
          <p:nvPr/>
        </p:nvPicPr>
        <p:blipFill>
          <a:blip r:embed="rId5"/>
          <a:stretch>
            <a:fillRect/>
          </a:stretch>
        </p:blipFill>
        <p:spPr>
          <a:xfrm>
            <a:off x="122792" y="4588232"/>
            <a:ext cx="4196838" cy="2149071"/>
          </a:xfrm>
          <a:prstGeom prst="rect">
            <a:avLst/>
          </a:prstGeom>
          <a:ln>
            <a:noFill/>
          </a:ln>
          <a:effectLst>
            <a:outerShdw blurRad="50800" dist="38100" dir="8100000" algn="tr" rotWithShape="0">
              <a:prstClr val="black">
                <a:alpha val="40000"/>
              </a:prstClr>
            </a:outerShdw>
          </a:effectLst>
        </p:spPr>
      </p:pic>
      <p:grpSp>
        <p:nvGrpSpPr>
          <p:cNvPr id="8" name="Grupo 7">
            <a:extLst>
              <a:ext uri="{FF2B5EF4-FFF2-40B4-BE49-F238E27FC236}">
                <a16:creationId xmlns:a16="http://schemas.microsoft.com/office/drawing/2014/main" id="{67B4EC88-E2BE-8E9D-1FE1-ADAFD5E2390E}"/>
              </a:ext>
            </a:extLst>
          </p:cNvPr>
          <p:cNvGrpSpPr/>
          <p:nvPr/>
        </p:nvGrpSpPr>
        <p:grpSpPr>
          <a:xfrm>
            <a:off x="9143573" y="4495609"/>
            <a:ext cx="2734209" cy="2203531"/>
            <a:chOff x="8078445" y="4495609"/>
            <a:chExt cx="2734209" cy="2203531"/>
          </a:xfrm>
        </p:grpSpPr>
        <p:sp>
          <p:nvSpPr>
            <p:cNvPr id="7" name="6 CuadroTexto"/>
            <p:cNvSpPr txBox="1"/>
            <p:nvPr/>
          </p:nvSpPr>
          <p:spPr>
            <a:xfrm>
              <a:off x="8946710" y="4495609"/>
              <a:ext cx="997679" cy="369332"/>
            </a:xfrm>
            <a:prstGeom prst="rect">
              <a:avLst/>
            </a:prstGeom>
            <a:noFill/>
          </p:spPr>
          <p:txBody>
            <a:bodyPr wrap="square" rtlCol="0">
              <a:spAutoFit/>
            </a:bodyPr>
            <a:lstStyle/>
            <a:p>
              <a:r>
                <a:rPr lang="es-ES" b="1" dirty="0" err="1"/>
                <a:t>Pardala</a:t>
              </a:r>
              <a:endParaRPr lang="es-ES" b="1" dirty="0"/>
            </a:p>
          </p:txBody>
        </p:sp>
        <p:pic>
          <p:nvPicPr>
            <p:cNvPr id="14" name="Imagen 13">
              <a:extLst>
                <a:ext uri="{FF2B5EF4-FFF2-40B4-BE49-F238E27FC236}">
                  <a16:creationId xmlns:a16="http://schemas.microsoft.com/office/drawing/2014/main" id="{6F090842-9247-675E-614B-4A80E114D9B7}"/>
                </a:ext>
              </a:extLst>
            </p:cNvPr>
            <p:cNvPicPr>
              <a:picLocks noChangeAspect="1"/>
            </p:cNvPicPr>
            <p:nvPr/>
          </p:nvPicPr>
          <p:blipFill>
            <a:blip r:embed="rId6"/>
            <a:stretch>
              <a:fillRect/>
            </a:stretch>
          </p:blipFill>
          <p:spPr>
            <a:xfrm>
              <a:off x="8078445" y="4876334"/>
              <a:ext cx="2734209" cy="1822806"/>
            </a:xfrm>
            <a:prstGeom prst="rect">
              <a:avLst/>
            </a:prstGeom>
            <a:ln>
              <a:noFill/>
            </a:ln>
            <a:effectLst>
              <a:outerShdw blurRad="50800" dist="38100" dir="10800000" algn="r" rotWithShape="0">
                <a:prstClr val="black">
                  <a:alpha val="40000"/>
                </a:prstClr>
              </a:outerShdw>
            </a:effectLst>
          </p:spPr>
        </p:pic>
      </p:grpSp>
      <p:grpSp>
        <p:nvGrpSpPr>
          <p:cNvPr id="21" name="Grupo 20">
            <a:extLst>
              <a:ext uri="{FF2B5EF4-FFF2-40B4-BE49-F238E27FC236}">
                <a16:creationId xmlns:a16="http://schemas.microsoft.com/office/drawing/2014/main" id="{CC846845-902A-EFF9-EA86-390CA97752F4}"/>
              </a:ext>
            </a:extLst>
          </p:cNvPr>
          <p:cNvGrpSpPr/>
          <p:nvPr/>
        </p:nvGrpSpPr>
        <p:grpSpPr>
          <a:xfrm>
            <a:off x="126842" y="44624"/>
            <a:ext cx="561961" cy="469817"/>
            <a:chOff x="126842" y="67171"/>
            <a:chExt cx="561961" cy="469817"/>
          </a:xfrm>
        </p:grpSpPr>
        <p:sp>
          <p:nvSpPr>
            <p:cNvPr id="19" name="Forma libre: forma 18">
              <a:extLst>
                <a:ext uri="{FF2B5EF4-FFF2-40B4-BE49-F238E27FC236}">
                  <a16:creationId xmlns:a16="http://schemas.microsoft.com/office/drawing/2014/main" id="{88915C65-51C5-556F-AB8F-E0748FF3AAB4}"/>
                </a:ext>
              </a:extLst>
            </p:cNvPr>
            <p:cNvSpPr/>
            <p:nvPr/>
          </p:nvSpPr>
          <p:spPr>
            <a:xfrm>
              <a:off x="126842" y="67171"/>
              <a:ext cx="561961" cy="296323"/>
            </a:xfrm>
            <a:custGeom>
              <a:avLst/>
              <a:gdLst>
                <a:gd name="connsiteX0" fmla="*/ 363831 w 463057"/>
                <a:gd name="connsiteY0" fmla="*/ 125687 h 241451"/>
                <a:gd name="connsiteX1" fmla="*/ 363831 w 463057"/>
                <a:gd name="connsiteY1" fmla="*/ 33076 h 241451"/>
                <a:gd name="connsiteX2" fmla="*/ 319730 w 463057"/>
                <a:gd name="connsiteY2" fmla="*/ 33076 h 241451"/>
                <a:gd name="connsiteX3" fmla="*/ 319730 w 463057"/>
                <a:gd name="connsiteY3" fmla="*/ 83791 h 241451"/>
                <a:gd name="connsiteX4" fmla="*/ 231529 w 463057"/>
                <a:gd name="connsiteY4" fmla="*/ 0 h 241451"/>
                <a:gd name="connsiteX5" fmla="*/ 231529 w 463057"/>
                <a:gd name="connsiteY5" fmla="*/ 0 h 241451"/>
                <a:gd name="connsiteX6" fmla="*/ 0 w 463057"/>
                <a:gd name="connsiteY6" fmla="*/ 220503 h 241451"/>
                <a:gd name="connsiteX7" fmla="*/ 24807 w 463057"/>
                <a:gd name="connsiteY7" fmla="*/ 241451 h 241451"/>
                <a:gd name="connsiteX8" fmla="*/ 231529 w 463057"/>
                <a:gd name="connsiteY8" fmla="*/ 45203 h 241451"/>
                <a:gd name="connsiteX9" fmla="*/ 231529 w 463057"/>
                <a:gd name="connsiteY9" fmla="*/ 45203 h 241451"/>
                <a:gd name="connsiteX10" fmla="*/ 438250 w 463057"/>
                <a:gd name="connsiteY10" fmla="*/ 241451 h 241451"/>
                <a:gd name="connsiteX11" fmla="*/ 463057 w 463057"/>
                <a:gd name="connsiteY11" fmla="*/ 220503 h 2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057" h="241451">
                  <a:moveTo>
                    <a:pt x="363831" y="125687"/>
                  </a:moveTo>
                  <a:lnTo>
                    <a:pt x="363831" y="33076"/>
                  </a:lnTo>
                  <a:lnTo>
                    <a:pt x="319730" y="33076"/>
                  </a:lnTo>
                  <a:lnTo>
                    <a:pt x="319730" y="83791"/>
                  </a:lnTo>
                  <a:lnTo>
                    <a:pt x="231529" y="0"/>
                  </a:lnTo>
                  <a:lnTo>
                    <a:pt x="231529" y="0"/>
                  </a:lnTo>
                  <a:lnTo>
                    <a:pt x="0" y="220503"/>
                  </a:lnTo>
                  <a:lnTo>
                    <a:pt x="24807" y="241451"/>
                  </a:lnTo>
                  <a:lnTo>
                    <a:pt x="231529" y="45203"/>
                  </a:lnTo>
                  <a:lnTo>
                    <a:pt x="231529" y="45203"/>
                  </a:lnTo>
                  <a:lnTo>
                    <a:pt x="438250" y="241451"/>
                  </a:lnTo>
                  <a:lnTo>
                    <a:pt x="463057" y="220503"/>
                  </a:lnTo>
                  <a:close/>
                </a:path>
              </a:pathLst>
            </a:custGeom>
            <a:solidFill>
              <a:srgbClr val="6A6F0B"/>
            </a:solidFill>
            <a:ln w="5457" cap="flat">
              <a:noFill/>
              <a:prstDash val="solid"/>
              <a:miter/>
            </a:ln>
          </p:spPr>
          <p:txBody>
            <a:bodyPr rtlCol="0" anchor="ctr"/>
            <a:lstStyle/>
            <a:p>
              <a:endParaRPr lang="es-ES"/>
            </a:p>
          </p:txBody>
        </p:sp>
        <p:sp>
          <p:nvSpPr>
            <p:cNvPr id="20" name="Forma libre: forma 19">
              <a:extLst>
                <a:ext uri="{FF2B5EF4-FFF2-40B4-BE49-F238E27FC236}">
                  <a16:creationId xmlns:a16="http://schemas.microsoft.com/office/drawing/2014/main" id="{254C0982-24B3-31E5-A68A-DE14B4F16842}"/>
                </a:ext>
              </a:extLst>
            </p:cNvPr>
            <p:cNvSpPr/>
            <p:nvPr/>
          </p:nvSpPr>
          <p:spPr>
            <a:xfrm>
              <a:off x="207122" y="143244"/>
              <a:ext cx="401401" cy="393744"/>
            </a:xfrm>
            <a:custGeom>
              <a:avLst/>
              <a:gdLst>
                <a:gd name="connsiteX0" fmla="*/ 0 w 330755"/>
                <a:gd name="connsiteY0" fmla="*/ 157109 h 320832"/>
                <a:gd name="connsiteX1" fmla="*/ 0 w 330755"/>
                <a:gd name="connsiteY1" fmla="*/ 320832 h 320832"/>
                <a:gd name="connsiteX2" fmla="*/ 132302 w 330755"/>
                <a:gd name="connsiteY2" fmla="*/ 320832 h 320832"/>
                <a:gd name="connsiteX3" fmla="*/ 132302 w 330755"/>
                <a:gd name="connsiteY3" fmla="*/ 183018 h 320832"/>
                <a:gd name="connsiteX4" fmla="*/ 198453 w 330755"/>
                <a:gd name="connsiteY4" fmla="*/ 183018 h 320832"/>
                <a:gd name="connsiteX5" fmla="*/ 198453 w 330755"/>
                <a:gd name="connsiteY5" fmla="*/ 320832 h 320832"/>
                <a:gd name="connsiteX6" fmla="*/ 330755 w 330755"/>
                <a:gd name="connsiteY6" fmla="*/ 320832 h 320832"/>
                <a:gd name="connsiteX7" fmla="*/ 330755 w 330755"/>
                <a:gd name="connsiteY7" fmla="*/ 157109 h 320832"/>
                <a:gd name="connsiteX8" fmla="*/ 165378 w 330755"/>
                <a:gd name="connsiteY8" fmla="*/ 0 h 320832"/>
                <a:gd name="connsiteX9" fmla="*/ 0 w 330755"/>
                <a:gd name="connsiteY9" fmla="*/ 157109 h 320832"/>
                <a:gd name="connsiteX10" fmla="*/ 99227 w 330755"/>
                <a:gd name="connsiteY10" fmla="*/ 249169 h 320832"/>
                <a:gd name="connsiteX11" fmla="*/ 33076 w 330755"/>
                <a:gd name="connsiteY11" fmla="*/ 249169 h 320832"/>
                <a:gd name="connsiteX12" fmla="*/ 33076 w 330755"/>
                <a:gd name="connsiteY12" fmla="*/ 183018 h 320832"/>
                <a:gd name="connsiteX13" fmla="*/ 99227 w 330755"/>
                <a:gd name="connsiteY13" fmla="*/ 183018 h 320832"/>
                <a:gd name="connsiteX14" fmla="*/ 99227 w 330755"/>
                <a:gd name="connsiteY14" fmla="*/ 249169 h 320832"/>
                <a:gd name="connsiteX15" fmla="*/ 231529 w 330755"/>
                <a:gd name="connsiteY15" fmla="*/ 183018 h 320832"/>
                <a:gd name="connsiteX16" fmla="*/ 297680 w 330755"/>
                <a:gd name="connsiteY16" fmla="*/ 183018 h 320832"/>
                <a:gd name="connsiteX17" fmla="*/ 297680 w 330755"/>
                <a:gd name="connsiteY17" fmla="*/ 249169 h 320832"/>
                <a:gd name="connsiteX18" fmla="*/ 231529 w 330755"/>
                <a:gd name="connsiteY18" fmla="*/ 249169 h 320832"/>
                <a:gd name="connsiteX19" fmla="*/ 231529 w 330755"/>
                <a:gd name="connsiteY19" fmla="*/ 183018 h 32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755" h="320832">
                  <a:moveTo>
                    <a:pt x="0" y="157109"/>
                  </a:moveTo>
                  <a:lnTo>
                    <a:pt x="0" y="320832"/>
                  </a:lnTo>
                  <a:lnTo>
                    <a:pt x="132302" y="320832"/>
                  </a:lnTo>
                  <a:lnTo>
                    <a:pt x="132302" y="183018"/>
                  </a:lnTo>
                  <a:lnTo>
                    <a:pt x="198453" y="183018"/>
                  </a:lnTo>
                  <a:lnTo>
                    <a:pt x="198453" y="320832"/>
                  </a:lnTo>
                  <a:lnTo>
                    <a:pt x="330755" y="320832"/>
                  </a:lnTo>
                  <a:lnTo>
                    <a:pt x="330755" y="157109"/>
                  </a:lnTo>
                  <a:lnTo>
                    <a:pt x="165378" y="0"/>
                  </a:lnTo>
                  <a:lnTo>
                    <a:pt x="0" y="157109"/>
                  </a:lnTo>
                  <a:close/>
                  <a:moveTo>
                    <a:pt x="99227" y="249169"/>
                  </a:moveTo>
                  <a:lnTo>
                    <a:pt x="33076" y="249169"/>
                  </a:lnTo>
                  <a:lnTo>
                    <a:pt x="33076" y="183018"/>
                  </a:lnTo>
                  <a:lnTo>
                    <a:pt x="99227" y="183018"/>
                  </a:lnTo>
                  <a:lnTo>
                    <a:pt x="99227" y="249169"/>
                  </a:lnTo>
                  <a:close/>
                  <a:moveTo>
                    <a:pt x="231529" y="183018"/>
                  </a:moveTo>
                  <a:lnTo>
                    <a:pt x="297680" y="183018"/>
                  </a:lnTo>
                  <a:lnTo>
                    <a:pt x="297680" y="249169"/>
                  </a:lnTo>
                  <a:lnTo>
                    <a:pt x="231529" y="249169"/>
                  </a:lnTo>
                  <a:lnTo>
                    <a:pt x="231529" y="183018"/>
                  </a:lnTo>
                  <a:close/>
                </a:path>
              </a:pathLst>
            </a:custGeom>
            <a:solidFill>
              <a:srgbClr val="6A6F0B"/>
            </a:solidFill>
            <a:ln w="5457" cap="flat">
              <a:noFill/>
              <a:prstDash val="solid"/>
              <a:miter/>
            </a:ln>
            <a:scene3d>
              <a:camera prst="orthographicFront"/>
              <a:lightRig rig="threePt" dir="t"/>
            </a:scene3d>
            <a:sp3d>
              <a:bevelT/>
            </a:sp3d>
          </p:spPr>
          <p:txBody>
            <a:bodyPr rtlCol="0" anchor="ctr"/>
            <a:lstStyle/>
            <a:p>
              <a:endParaRPr lang="es-ES"/>
            </a:p>
          </p:txBody>
        </p:sp>
      </p:grpSp>
      <p:sp>
        <p:nvSpPr>
          <p:cNvPr id="2" name="2 CuadroTexto">
            <a:extLst>
              <a:ext uri="{FF2B5EF4-FFF2-40B4-BE49-F238E27FC236}">
                <a16:creationId xmlns:a16="http://schemas.microsoft.com/office/drawing/2014/main" id="{3AB63BCE-331E-F55A-34A0-6636F0CA52E1}"/>
              </a:ext>
            </a:extLst>
          </p:cNvPr>
          <p:cNvSpPr txBox="1"/>
          <p:nvPr/>
        </p:nvSpPr>
        <p:spPr>
          <a:xfrm>
            <a:off x="3735730" y="-42084"/>
            <a:ext cx="232599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ADB513"/>
                </a:solidFill>
              </a:rPr>
              <a:t>Sharing</a:t>
            </a:r>
            <a:r>
              <a:rPr lang="es-ES" sz="2800" b="1" dirty="0">
                <a:solidFill>
                  <a:srgbClr val="ADB513"/>
                </a:solidFill>
              </a:rPr>
              <a:t> a flat</a:t>
            </a:r>
          </a:p>
        </p:txBody>
      </p:sp>
      <p:grpSp>
        <p:nvGrpSpPr>
          <p:cNvPr id="16" name="Grupo 15">
            <a:extLst>
              <a:ext uri="{FF2B5EF4-FFF2-40B4-BE49-F238E27FC236}">
                <a16:creationId xmlns:a16="http://schemas.microsoft.com/office/drawing/2014/main" id="{DE20AF1E-63F3-B4AA-58C6-BC3E36A19A6C}"/>
              </a:ext>
            </a:extLst>
          </p:cNvPr>
          <p:cNvGrpSpPr/>
          <p:nvPr/>
        </p:nvGrpSpPr>
        <p:grpSpPr>
          <a:xfrm>
            <a:off x="8956198" y="-16555"/>
            <a:ext cx="3108960" cy="2890390"/>
            <a:chOff x="8956198" y="-16555"/>
            <a:chExt cx="3108960" cy="2890390"/>
          </a:xfrm>
        </p:grpSpPr>
        <p:pic>
          <p:nvPicPr>
            <p:cNvPr id="5" name="4 Imagen"/>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56198" y="340947"/>
              <a:ext cx="3108960" cy="2532888"/>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89E99234-AD7C-25DD-C5AD-9F8997F39C3F}"/>
                </a:ext>
              </a:extLst>
            </p:cNvPr>
            <p:cNvSpPr txBox="1"/>
            <p:nvPr/>
          </p:nvSpPr>
          <p:spPr>
            <a:xfrm>
              <a:off x="10064466" y="-16555"/>
              <a:ext cx="932948" cy="369332"/>
            </a:xfrm>
            <a:prstGeom prst="rect">
              <a:avLst/>
            </a:prstGeom>
            <a:noFill/>
          </p:spPr>
          <p:txBody>
            <a:bodyPr wrap="none" rtlCol="0">
              <a:spAutoFit/>
            </a:bodyPr>
            <a:lstStyle/>
            <a:p>
              <a:r>
                <a:rPr lang="es-ES" dirty="0" err="1"/>
                <a:t>Tortoise</a:t>
              </a:r>
              <a:endParaRPr lang="es-ES" dirty="0"/>
            </a:p>
          </p:txBody>
        </p:sp>
      </p:grpSp>
    </p:spTree>
    <p:extLst>
      <p:ext uri="{BB962C8B-B14F-4D97-AF65-F5344CB8AC3E}">
        <p14:creationId xmlns:p14="http://schemas.microsoft.com/office/powerpoint/2010/main" val="337587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 presetClass="entr" presetSubtype="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3"/>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strVal val="#ppt_w+.3"/>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Effect transition="in" filter="fade">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wipe(left)">
                                      <p:cBhvr>
                                        <p:cTn id="48" dur="500"/>
                                        <p:tgtEl>
                                          <p:spTgt spid="4">
                                            <p:txEl>
                                              <p:pRg st="1" end="1"/>
                                            </p:txEl>
                                          </p:spTgt>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strVal val="#ppt_w+.3"/>
                                          </p:val>
                                        </p:tav>
                                        <p:tav tm="100000">
                                          <p:val>
                                            <p:strVal val="#ppt_w"/>
                                          </p:val>
                                        </p:tav>
                                      </p:tavLst>
                                    </p:anim>
                                    <p:anim calcmode="lin" valueType="num">
                                      <p:cBhvr>
                                        <p:cTn id="52" dur="1000" fill="hold"/>
                                        <p:tgtEl>
                                          <p:spTgt spid="13"/>
                                        </p:tgtEl>
                                        <p:attrNameLst>
                                          <p:attrName>ppt_h</p:attrName>
                                        </p:attrNameLst>
                                      </p:cBhvr>
                                      <p:tavLst>
                                        <p:tav tm="0">
                                          <p:val>
                                            <p:strVal val="#ppt_h"/>
                                          </p:val>
                                        </p:tav>
                                        <p:tav tm="100000">
                                          <p:val>
                                            <p:strVal val="#ppt_h"/>
                                          </p:val>
                                        </p:tav>
                                      </p:tavLst>
                                    </p:anim>
                                    <p:animEffect transition="in" filter="fade">
                                      <p:cBhvr>
                                        <p:cTn id="53" dur="1000"/>
                                        <p:tgtEl>
                                          <p:spTgt spid="13"/>
                                        </p:tgtEl>
                                      </p:cBhvr>
                                    </p:animEffect>
                                  </p:childTnLst>
                                </p:cTn>
                              </p:par>
                              <p:par>
                                <p:cTn id="54" presetID="50" presetClass="entr" presetSubtype="0" decel="10000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strVal val="#ppt_w+.3"/>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Effect transition="in" filter="fade">
                                      <p:cBhvr>
                                        <p:cTn id="58" dur="1000"/>
                                        <p:tgtEl>
                                          <p:spTgt spid="9"/>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1028"/>
                                        </p:tgtEl>
                                        <p:attrNameLst>
                                          <p:attrName>style.visibility</p:attrName>
                                        </p:attrNameLst>
                                      </p:cBhvr>
                                      <p:to>
                                        <p:strVal val="visible"/>
                                      </p:to>
                                    </p:set>
                                    <p:anim calcmode="lin" valueType="num">
                                      <p:cBhvr>
                                        <p:cTn id="61" dur="1000" fill="hold"/>
                                        <p:tgtEl>
                                          <p:spTgt spid="1028"/>
                                        </p:tgtEl>
                                        <p:attrNameLst>
                                          <p:attrName>ppt_w</p:attrName>
                                        </p:attrNameLst>
                                      </p:cBhvr>
                                      <p:tavLst>
                                        <p:tav tm="0">
                                          <p:val>
                                            <p:strVal val="#ppt_w+.3"/>
                                          </p:val>
                                        </p:tav>
                                        <p:tav tm="100000">
                                          <p:val>
                                            <p:strVal val="#ppt_w"/>
                                          </p:val>
                                        </p:tav>
                                      </p:tavLst>
                                    </p:anim>
                                    <p:anim calcmode="lin" valueType="num">
                                      <p:cBhvr>
                                        <p:cTn id="62" dur="1000" fill="hold"/>
                                        <p:tgtEl>
                                          <p:spTgt spid="1028"/>
                                        </p:tgtEl>
                                        <p:attrNameLst>
                                          <p:attrName>ppt_h</p:attrName>
                                        </p:attrNameLst>
                                      </p:cBhvr>
                                      <p:tavLst>
                                        <p:tav tm="0">
                                          <p:val>
                                            <p:strVal val="#ppt_h"/>
                                          </p:val>
                                        </p:tav>
                                        <p:tav tm="100000">
                                          <p:val>
                                            <p:strVal val="#ppt_h"/>
                                          </p:val>
                                        </p:tav>
                                      </p:tavLst>
                                    </p:anim>
                                    <p:animEffect transition="in" filter="fade">
                                      <p:cBhvr>
                                        <p:cTn id="63"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6" grpId="0" build="p"/>
      <p:bldP spid="9"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1 CuadroTexto"/>
          <p:cNvSpPr txBox="1"/>
          <p:nvPr/>
        </p:nvSpPr>
        <p:spPr>
          <a:xfrm>
            <a:off x="911424" y="-10892"/>
            <a:ext cx="3240360"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BB8A6E"/>
                </a:solidFill>
              </a:rPr>
              <a:t>Where</a:t>
            </a:r>
            <a:r>
              <a:rPr lang="es-ES" sz="2800" b="1" dirty="0">
                <a:solidFill>
                  <a:srgbClr val="BB8A6E"/>
                </a:solidFill>
              </a:rPr>
              <a:t> do </a:t>
            </a:r>
            <a:r>
              <a:rPr lang="es-ES" sz="2800" b="1" dirty="0" err="1">
                <a:solidFill>
                  <a:srgbClr val="BB8A6E"/>
                </a:solidFill>
              </a:rPr>
              <a:t>you</a:t>
            </a:r>
            <a:r>
              <a:rPr lang="es-ES" sz="2800" b="1" dirty="0">
                <a:solidFill>
                  <a:srgbClr val="BB8A6E"/>
                </a:solidFill>
              </a:rPr>
              <a:t> </a:t>
            </a:r>
            <a:r>
              <a:rPr lang="es-ES" sz="2800" b="1" dirty="0" err="1">
                <a:solidFill>
                  <a:srgbClr val="BB8A6E"/>
                </a:solidFill>
              </a:rPr>
              <a:t>live</a:t>
            </a:r>
            <a:r>
              <a:rPr lang="es-ES" sz="2800" b="1" dirty="0">
                <a:solidFill>
                  <a:srgbClr val="BB8A6E"/>
                </a:solidFill>
              </a:rPr>
              <a:t>?</a:t>
            </a:r>
          </a:p>
        </p:txBody>
      </p:sp>
      <p:sp>
        <p:nvSpPr>
          <p:cNvPr id="3" name="2 Rectángulo"/>
          <p:cNvSpPr/>
          <p:nvPr/>
        </p:nvSpPr>
        <p:spPr>
          <a:xfrm>
            <a:off x="6339111" y="539392"/>
            <a:ext cx="3761416" cy="3477875"/>
          </a:xfrm>
          <a:prstGeom prst="rect">
            <a:avLst/>
          </a:prstGeom>
        </p:spPr>
        <p:txBody>
          <a:bodyPr wrap="square">
            <a:spAutoFit/>
          </a:bodyPr>
          <a:lstStyle/>
          <a:p>
            <a:r>
              <a:rPr lang="en-US" sz="2000" dirty="0"/>
              <a:t>The pangolin has a body covered with scales, feeds mainly on termites, for which it has developed a long sticky tongue, and its mouth is completely devoid of teeth. When attacked, it tends to curl into a ball to protect itself with its tough skin. They are nomadic and solitary animals. They inhabit the forests of central Africa and savannahs</a:t>
            </a:r>
            <a:r>
              <a:rPr lang="es-ES" sz="2000" dirty="0"/>
              <a:t>.</a:t>
            </a:r>
          </a:p>
        </p:txBody>
      </p:sp>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89154" y="4070188"/>
            <a:ext cx="3553020" cy="2664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57383" y="4258145"/>
            <a:ext cx="5350230" cy="2554545"/>
          </a:xfrm>
          <a:prstGeom prst="rect">
            <a:avLst/>
          </a:prstGeom>
        </p:spPr>
        <p:txBody>
          <a:bodyPr wrap="square">
            <a:spAutoFit/>
          </a:bodyPr>
          <a:lstStyle/>
          <a:p>
            <a:r>
              <a:rPr lang="en-US" sz="2000" dirty="0"/>
              <a:t>Zebras are black animals with white stripes, and with a large white spot on the belly that serves to camouflage themselves. The stripes of zebras are absent in the foal, which is totally black; The stripes appear later and grow along with the size of the body. The stripes are a camouflage mechanism and confuse the visual system of the blood-sucking tsetse fly</a:t>
            </a:r>
            <a:r>
              <a:rPr lang="es-ES" sz="2000" dirty="0"/>
              <a:t>.</a:t>
            </a:r>
          </a:p>
        </p:txBody>
      </p:sp>
      <p:pic>
        <p:nvPicPr>
          <p:cNvPr id="4" name="Imagen 3">
            <a:extLst>
              <a:ext uri="{FF2B5EF4-FFF2-40B4-BE49-F238E27FC236}">
                <a16:creationId xmlns:a16="http://schemas.microsoft.com/office/drawing/2014/main" id="{40609269-BA4A-4861-1229-9ED07DBD103E}"/>
              </a:ext>
            </a:extLst>
          </p:cNvPr>
          <p:cNvPicPr>
            <a:picLocks noChangeAspect="1"/>
          </p:cNvPicPr>
          <p:nvPr/>
        </p:nvPicPr>
        <p:blipFill>
          <a:blip r:embed="rId4"/>
          <a:stretch>
            <a:fillRect/>
          </a:stretch>
        </p:blipFill>
        <p:spPr>
          <a:xfrm>
            <a:off x="106870" y="588918"/>
            <a:ext cx="6096001" cy="342834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10568779-F969-92A3-4A56-991D4A715CD0}"/>
              </a:ext>
            </a:extLst>
          </p:cNvPr>
          <p:cNvPicPr>
            <a:picLocks noChangeAspect="1"/>
          </p:cNvPicPr>
          <p:nvPr/>
        </p:nvPicPr>
        <p:blipFill rotWithShape="1">
          <a:blip r:embed="rId5"/>
          <a:srcRect r="17870"/>
          <a:stretch/>
        </p:blipFill>
        <p:spPr>
          <a:xfrm>
            <a:off x="10102176" y="131033"/>
            <a:ext cx="1976081" cy="1497768"/>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732BE6D2-4C60-4C03-7CCA-2C10EBC52690}"/>
              </a:ext>
            </a:extLst>
          </p:cNvPr>
          <p:cNvPicPr>
            <a:picLocks noChangeAspect="1"/>
          </p:cNvPicPr>
          <p:nvPr/>
        </p:nvPicPr>
        <p:blipFill rotWithShape="1">
          <a:blip r:embed="rId6"/>
          <a:srcRect r="1731"/>
          <a:stretch/>
        </p:blipFill>
        <p:spPr>
          <a:xfrm>
            <a:off x="10102176" y="2010194"/>
            <a:ext cx="1976081" cy="1508168"/>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1E7D42BD-F81A-48D1-A506-F84F2DA98108}"/>
              </a:ext>
            </a:extLst>
          </p:cNvPr>
          <p:cNvPicPr>
            <a:picLocks noChangeAspect="1"/>
          </p:cNvPicPr>
          <p:nvPr/>
        </p:nvPicPr>
        <p:blipFill rotWithShape="1">
          <a:blip r:embed="rId7"/>
          <a:srcRect l="9394" r="5995"/>
          <a:stretch/>
        </p:blipFill>
        <p:spPr>
          <a:xfrm>
            <a:off x="5545992" y="4581128"/>
            <a:ext cx="2733538" cy="2153825"/>
          </a:xfrm>
          <a:prstGeom prst="rect">
            <a:avLst/>
          </a:prstGeom>
          <a:ln>
            <a:noFill/>
          </a:ln>
          <a:effectLst>
            <a:outerShdw blurRad="292100" dist="139700" dir="2700000" algn="tl" rotWithShape="0">
              <a:srgbClr val="333333">
                <a:alpha val="65000"/>
              </a:srgbClr>
            </a:outerShdw>
          </a:effectLst>
        </p:spPr>
      </p:pic>
      <p:grpSp>
        <p:nvGrpSpPr>
          <p:cNvPr id="18" name="Gráfico 16" descr="Maleta con relleno sólido">
            <a:extLst>
              <a:ext uri="{FF2B5EF4-FFF2-40B4-BE49-F238E27FC236}">
                <a16:creationId xmlns:a16="http://schemas.microsoft.com/office/drawing/2014/main" id="{D9664E70-F4A8-89BA-207A-B7F42CDA8F83}"/>
              </a:ext>
            </a:extLst>
          </p:cNvPr>
          <p:cNvGrpSpPr/>
          <p:nvPr/>
        </p:nvGrpSpPr>
        <p:grpSpPr>
          <a:xfrm>
            <a:off x="247018" y="18062"/>
            <a:ext cx="603117" cy="512649"/>
            <a:chOff x="247018" y="18062"/>
            <a:chExt cx="603117" cy="512649"/>
          </a:xfrm>
          <a:solidFill>
            <a:srgbClr val="784F38"/>
          </a:solidFill>
        </p:grpSpPr>
        <p:sp>
          <p:nvSpPr>
            <p:cNvPr id="19" name="Forma libre: forma 18">
              <a:extLst>
                <a:ext uri="{FF2B5EF4-FFF2-40B4-BE49-F238E27FC236}">
                  <a16:creationId xmlns:a16="http://schemas.microsoft.com/office/drawing/2014/main" id="{0964BFE1-6121-5E13-5BA5-23178C422C05}"/>
                </a:ext>
              </a:extLst>
            </p:cNvPr>
            <p:cNvSpPr/>
            <p:nvPr/>
          </p:nvSpPr>
          <p:spPr>
            <a:xfrm>
              <a:off x="247018" y="108530"/>
              <a:ext cx="90467" cy="422182"/>
            </a:xfrm>
            <a:custGeom>
              <a:avLst/>
              <a:gdLst>
                <a:gd name="connsiteX0" fmla="*/ 30156 w 90467"/>
                <a:gd name="connsiteY0" fmla="*/ 0 h 422182"/>
                <a:gd name="connsiteX1" fmla="*/ 0 w 90467"/>
                <a:gd name="connsiteY1" fmla="*/ 30156 h 422182"/>
                <a:gd name="connsiteX2" fmla="*/ 0 w 90467"/>
                <a:gd name="connsiteY2" fmla="*/ 392026 h 422182"/>
                <a:gd name="connsiteX3" fmla="*/ 30156 w 90467"/>
                <a:gd name="connsiteY3" fmla="*/ 422182 h 422182"/>
                <a:gd name="connsiteX4" fmla="*/ 90468 w 90467"/>
                <a:gd name="connsiteY4" fmla="*/ 422182 h 422182"/>
                <a:gd name="connsiteX5" fmla="*/ 90468 w 90467"/>
                <a:gd name="connsiteY5" fmla="*/ 0 h 422182"/>
                <a:gd name="connsiteX6" fmla="*/ 30156 w 90467"/>
                <a:gd name="connsiteY6" fmla="*/ 0 h 42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67" h="422182">
                  <a:moveTo>
                    <a:pt x="30156" y="0"/>
                  </a:moveTo>
                  <a:cubicBezTo>
                    <a:pt x="13570" y="0"/>
                    <a:pt x="0" y="13570"/>
                    <a:pt x="0" y="30156"/>
                  </a:cubicBezTo>
                  <a:lnTo>
                    <a:pt x="0" y="392026"/>
                  </a:lnTo>
                  <a:cubicBezTo>
                    <a:pt x="0" y="408612"/>
                    <a:pt x="13570" y="422182"/>
                    <a:pt x="30156" y="422182"/>
                  </a:cubicBezTo>
                  <a:lnTo>
                    <a:pt x="90468" y="422182"/>
                  </a:lnTo>
                  <a:lnTo>
                    <a:pt x="90468" y="0"/>
                  </a:lnTo>
                  <a:lnTo>
                    <a:pt x="30156" y="0"/>
                  </a:lnTo>
                  <a:close/>
                </a:path>
              </a:pathLst>
            </a:custGeom>
            <a:grpFill/>
            <a:ln w="7441" cap="flat">
              <a:noFill/>
              <a:prstDash val="solid"/>
              <a:miter/>
            </a:ln>
            <a:scene3d>
              <a:camera prst="orthographicFront"/>
              <a:lightRig rig="threePt" dir="t"/>
            </a:scene3d>
            <a:sp3d>
              <a:bevelT/>
            </a:sp3d>
          </p:spPr>
          <p:txBody>
            <a:bodyPr rtlCol="0" anchor="ctr"/>
            <a:lstStyle/>
            <a:p>
              <a:endParaRPr lang="es-ES"/>
            </a:p>
          </p:txBody>
        </p:sp>
        <p:sp>
          <p:nvSpPr>
            <p:cNvPr id="20" name="Forma libre: forma 19">
              <a:extLst>
                <a:ext uri="{FF2B5EF4-FFF2-40B4-BE49-F238E27FC236}">
                  <a16:creationId xmlns:a16="http://schemas.microsoft.com/office/drawing/2014/main" id="{453A8276-951C-65F4-24AD-0BC09998239F}"/>
                </a:ext>
              </a:extLst>
            </p:cNvPr>
            <p:cNvSpPr/>
            <p:nvPr/>
          </p:nvSpPr>
          <p:spPr>
            <a:xfrm>
              <a:off x="759668" y="108530"/>
              <a:ext cx="90467" cy="422182"/>
            </a:xfrm>
            <a:custGeom>
              <a:avLst/>
              <a:gdLst>
                <a:gd name="connsiteX0" fmla="*/ 60312 w 90467"/>
                <a:gd name="connsiteY0" fmla="*/ 0 h 422182"/>
                <a:gd name="connsiteX1" fmla="*/ 0 w 90467"/>
                <a:gd name="connsiteY1" fmla="*/ 0 h 422182"/>
                <a:gd name="connsiteX2" fmla="*/ 0 w 90467"/>
                <a:gd name="connsiteY2" fmla="*/ 422182 h 422182"/>
                <a:gd name="connsiteX3" fmla="*/ 60312 w 90467"/>
                <a:gd name="connsiteY3" fmla="*/ 422182 h 422182"/>
                <a:gd name="connsiteX4" fmla="*/ 90468 w 90467"/>
                <a:gd name="connsiteY4" fmla="*/ 392026 h 422182"/>
                <a:gd name="connsiteX5" fmla="*/ 90468 w 90467"/>
                <a:gd name="connsiteY5" fmla="*/ 30156 h 422182"/>
                <a:gd name="connsiteX6" fmla="*/ 60312 w 90467"/>
                <a:gd name="connsiteY6" fmla="*/ 0 h 42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67" h="422182">
                  <a:moveTo>
                    <a:pt x="60312" y="0"/>
                  </a:moveTo>
                  <a:lnTo>
                    <a:pt x="0" y="0"/>
                  </a:lnTo>
                  <a:lnTo>
                    <a:pt x="0" y="422182"/>
                  </a:lnTo>
                  <a:lnTo>
                    <a:pt x="60312" y="422182"/>
                  </a:lnTo>
                  <a:cubicBezTo>
                    <a:pt x="76897" y="422182"/>
                    <a:pt x="90468" y="408612"/>
                    <a:pt x="90468" y="392026"/>
                  </a:cubicBezTo>
                  <a:lnTo>
                    <a:pt x="90468" y="30156"/>
                  </a:lnTo>
                  <a:cubicBezTo>
                    <a:pt x="90468" y="13570"/>
                    <a:pt x="76897" y="0"/>
                    <a:pt x="60312" y="0"/>
                  </a:cubicBezTo>
                  <a:close/>
                </a:path>
              </a:pathLst>
            </a:custGeom>
            <a:grpFill/>
            <a:ln w="7441" cap="flat">
              <a:noFill/>
              <a:prstDash val="solid"/>
              <a:miter/>
            </a:ln>
            <a:scene3d>
              <a:camera prst="orthographicFront"/>
              <a:lightRig rig="threePt" dir="t"/>
            </a:scene3d>
            <a:sp3d>
              <a:bevelT/>
            </a:sp3d>
          </p:spPr>
          <p:txBody>
            <a:bodyPr rtlCol="0" anchor="ctr"/>
            <a:lstStyle/>
            <a:p>
              <a:endParaRPr lang="es-ES"/>
            </a:p>
          </p:txBody>
        </p:sp>
        <p:sp>
          <p:nvSpPr>
            <p:cNvPr id="21" name="Forma libre: forma 20">
              <a:extLst>
                <a:ext uri="{FF2B5EF4-FFF2-40B4-BE49-F238E27FC236}">
                  <a16:creationId xmlns:a16="http://schemas.microsoft.com/office/drawing/2014/main" id="{6BFE38F0-B809-2624-7703-394231F8695F}"/>
                </a:ext>
              </a:extLst>
            </p:cNvPr>
            <p:cNvSpPr/>
            <p:nvPr/>
          </p:nvSpPr>
          <p:spPr>
            <a:xfrm>
              <a:off x="367642" y="18062"/>
              <a:ext cx="361870" cy="512649"/>
            </a:xfrm>
            <a:custGeom>
              <a:avLst/>
              <a:gdLst>
                <a:gd name="connsiteX0" fmla="*/ 278942 w 361870"/>
                <a:gd name="connsiteY0" fmla="*/ 90468 h 512649"/>
                <a:gd name="connsiteX1" fmla="*/ 278942 w 361870"/>
                <a:gd name="connsiteY1" fmla="*/ 52773 h 512649"/>
                <a:gd name="connsiteX2" fmla="*/ 226169 w 361870"/>
                <a:gd name="connsiteY2" fmla="*/ 0 h 512649"/>
                <a:gd name="connsiteX3" fmla="*/ 180935 w 361870"/>
                <a:gd name="connsiteY3" fmla="*/ 0 h 512649"/>
                <a:gd name="connsiteX4" fmla="*/ 135701 w 361870"/>
                <a:gd name="connsiteY4" fmla="*/ 0 h 512649"/>
                <a:gd name="connsiteX5" fmla="*/ 82929 w 361870"/>
                <a:gd name="connsiteY5" fmla="*/ 52773 h 512649"/>
                <a:gd name="connsiteX6" fmla="*/ 82929 w 361870"/>
                <a:gd name="connsiteY6" fmla="*/ 90468 h 512649"/>
                <a:gd name="connsiteX7" fmla="*/ 0 w 361870"/>
                <a:gd name="connsiteY7" fmla="*/ 90468 h 512649"/>
                <a:gd name="connsiteX8" fmla="*/ 0 w 361870"/>
                <a:gd name="connsiteY8" fmla="*/ 512650 h 512649"/>
                <a:gd name="connsiteX9" fmla="*/ 361871 w 361870"/>
                <a:gd name="connsiteY9" fmla="*/ 512650 h 512649"/>
                <a:gd name="connsiteX10" fmla="*/ 361871 w 361870"/>
                <a:gd name="connsiteY10" fmla="*/ 90468 h 512649"/>
                <a:gd name="connsiteX11" fmla="*/ 278942 w 361870"/>
                <a:gd name="connsiteY11" fmla="*/ 90468 h 512649"/>
                <a:gd name="connsiteX12" fmla="*/ 233708 w 361870"/>
                <a:gd name="connsiteY12" fmla="*/ 90468 h 512649"/>
                <a:gd name="connsiteX13" fmla="*/ 128162 w 361870"/>
                <a:gd name="connsiteY13" fmla="*/ 90468 h 512649"/>
                <a:gd name="connsiteX14" fmla="*/ 128162 w 361870"/>
                <a:gd name="connsiteY14" fmla="*/ 52773 h 512649"/>
                <a:gd name="connsiteX15" fmla="*/ 135701 w 361870"/>
                <a:gd name="connsiteY15" fmla="*/ 45234 h 512649"/>
                <a:gd name="connsiteX16" fmla="*/ 180935 w 361870"/>
                <a:gd name="connsiteY16" fmla="*/ 45234 h 512649"/>
                <a:gd name="connsiteX17" fmla="*/ 226169 w 361870"/>
                <a:gd name="connsiteY17" fmla="*/ 45234 h 512649"/>
                <a:gd name="connsiteX18" fmla="*/ 233708 w 361870"/>
                <a:gd name="connsiteY18" fmla="*/ 52773 h 512649"/>
                <a:gd name="connsiteX19" fmla="*/ 233708 w 361870"/>
                <a:gd name="connsiteY19" fmla="*/ 90468 h 5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870" h="512649">
                  <a:moveTo>
                    <a:pt x="278942" y="90468"/>
                  </a:moveTo>
                  <a:lnTo>
                    <a:pt x="278942" y="52773"/>
                  </a:lnTo>
                  <a:cubicBezTo>
                    <a:pt x="278942" y="23371"/>
                    <a:pt x="255571" y="0"/>
                    <a:pt x="226169" y="0"/>
                  </a:cubicBezTo>
                  <a:lnTo>
                    <a:pt x="180935" y="0"/>
                  </a:lnTo>
                  <a:lnTo>
                    <a:pt x="135701" y="0"/>
                  </a:lnTo>
                  <a:cubicBezTo>
                    <a:pt x="106299" y="0"/>
                    <a:pt x="82929" y="23371"/>
                    <a:pt x="82929" y="52773"/>
                  </a:cubicBezTo>
                  <a:lnTo>
                    <a:pt x="82929" y="90468"/>
                  </a:lnTo>
                  <a:lnTo>
                    <a:pt x="0" y="90468"/>
                  </a:lnTo>
                  <a:lnTo>
                    <a:pt x="0" y="512650"/>
                  </a:lnTo>
                  <a:lnTo>
                    <a:pt x="361871" y="512650"/>
                  </a:lnTo>
                  <a:lnTo>
                    <a:pt x="361871" y="90468"/>
                  </a:lnTo>
                  <a:lnTo>
                    <a:pt x="278942" y="90468"/>
                  </a:lnTo>
                  <a:close/>
                  <a:moveTo>
                    <a:pt x="233708" y="90468"/>
                  </a:moveTo>
                  <a:lnTo>
                    <a:pt x="128162" y="90468"/>
                  </a:lnTo>
                  <a:lnTo>
                    <a:pt x="128162" y="52773"/>
                  </a:lnTo>
                  <a:cubicBezTo>
                    <a:pt x="128162" y="48249"/>
                    <a:pt x="131178" y="45234"/>
                    <a:pt x="135701" y="45234"/>
                  </a:cubicBezTo>
                  <a:lnTo>
                    <a:pt x="180935" y="45234"/>
                  </a:lnTo>
                  <a:lnTo>
                    <a:pt x="226169" y="45234"/>
                  </a:lnTo>
                  <a:cubicBezTo>
                    <a:pt x="230692" y="45234"/>
                    <a:pt x="233708" y="48249"/>
                    <a:pt x="233708" y="52773"/>
                  </a:cubicBezTo>
                  <a:lnTo>
                    <a:pt x="233708" y="90468"/>
                  </a:lnTo>
                  <a:close/>
                </a:path>
              </a:pathLst>
            </a:custGeom>
            <a:grpFill/>
            <a:ln w="7441" cap="flat">
              <a:noFill/>
              <a:prstDash val="solid"/>
              <a:miter/>
            </a:ln>
            <a:scene3d>
              <a:camera prst="orthographicFront"/>
              <a:lightRig rig="threePt" dir="t"/>
            </a:scene3d>
            <a:sp3d>
              <a:bevelT/>
            </a:sp3d>
          </p:spPr>
          <p:txBody>
            <a:bodyPr rtlCol="0" anchor="ctr"/>
            <a:lstStyle/>
            <a:p>
              <a:endParaRPr lang="es-ES"/>
            </a:p>
          </p:txBody>
        </p:sp>
      </p:grpSp>
      <p:sp>
        <p:nvSpPr>
          <p:cNvPr id="7" name="1 CuadroTexto">
            <a:extLst>
              <a:ext uri="{FF2B5EF4-FFF2-40B4-BE49-F238E27FC236}">
                <a16:creationId xmlns:a16="http://schemas.microsoft.com/office/drawing/2014/main" id="{E640029C-BA95-7BDD-5377-6192A4669BAC}"/>
              </a:ext>
            </a:extLst>
          </p:cNvPr>
          <p:cNvSpPr txBox="1"/>
          <p:nvPr/>
        </p:nvSpPr>
        <p:spPr>
          <a:xfrm>
            <a:off x="4007208" y="-10892"/>
            <a:ext cx="2079848"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BB8A6E"/>
                </a:solidFill>
              </a:rPr>
              <a:t>I'm</a:t>
            </a:r>
            <a:r>
              <a:rPr lang="es-ES" sz="2800" b="1" dirty="0">
                <a:solidFill>
                  <a:srgbClr val="BB8A6E"/>
                </a:solidFill>
              </a:rPr>
              <a:t> a </a:t>
            </a:r>
            <a:r>
              <a:rPr lang="es-ES" sz="2800" b="1" dirty="0" err="1">
                <a:solidFill>
                  <a:srgbClr val="BB8A6E"/>
                </a:solidFill>
              </a:rPr>
              <a:t>nomad</a:t>
            </a:r>
            <a:endParaRPr lang="es-ES" sz="2800" b="1" dirty="0">
              <a:solidFill>
                <a:srgbClr val="BB8A6E"/>
              </a:solidFill>
            </a:endParaRPr>
          </a:p>
        </p:txBody>
      </p:sp>
    </p:spTree>
    <p:extLst>
      <p:ext uri="{BB962C8B-B14F-4D97-AF65-F5344CB8AC3E}">
        <p14:creationId xmlns:p14="http://schemas.microsoft.com/office/powerpoint/2010/main" val="57569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 presetClass="entr" presetSubtype="6" fill="hold" nodeType="withEffect">
                                  <p:stCondLst>
                                    <p:cond delay="25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26"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80">
                                          <p:stCondLst>
                                            <p:cond delay="0"/>
                                          </p:stCondLst>
                                        </p:cTn>
                                        <p:tgtEl>
                                          <p:spTgt spid="6"/>
                                        </p:tgtEl>
                                      </p:cBhvr>
                                    </p:animEffect>
                                    <p:anim calcmode="lin" valueType="num">
                                      <p:cBhvr>
                                        <p:cTn id="3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4" dur="26">
                                          <p:stCondLst>
                                            <p:cond delay="650"/>
                                          </p:stCondLst>
                                        </p:cTn>
                                        <p:tgtEl>
                                          <p:spTgt spid="6"/>
                                        </p:tgtEl>
                                      </p:cBhvr>
                                      <p:to x="100000" y="60000"/>
                                    </p:animScale>
                                    <p:animScale>
                                      <p:cBhvr>
                                        <p:cTn id="45" dur="166" decel="50000">
                                          <p:stCondLst>
                                            <p:cond delay="676"/>
                                          </p:stCondLst>
                                        </p:cTn>
                                        <p:tgtEl>
                                          <p:spTgt spid="6"/>
                                        </p:tgtEl>
                                      </p:cBhvr>
                                      <p:to x="100000" y="100000"/>
                                    </p:animScale>
                                    <p:animScale>
                                      <p:cBhvr>
                                        <p:cTn id="46" dur="26">
                                          <p:stCondLst>
                                            <p:cond delay="1312"/>
                                          </p:stCondLst>
                                        </p:cTn>
                                        <p:tgtEl>
                                          <p:spTgt spid="6"/>
                                        </p:tgtEl>
                                      </p:cBhvr>
                                      <p:to x="100000" y="80000"/>
                                    </p:animScale>
                                    <p:animScale>
                                      <p:cBhvr>
                                        <p:cTn id="47" dur="166" decel="50000">
                                          <p:stCondLst>
                                            <p:cond delay="1338"/>
                                          </p:stCondLst>
                                        </p:cTn>
                                        <p:tgtEl>
                                          <p:spTgt spid="6"/>
                                        </p:tgtEl>
                                      </p:cBhvr>
                                      <p:to x="100000" y="100000"/>
                                    </p:animScale>
                                    <p:animScale>
                                      <p:cBhvr>
                                        <p:cTn id="48" dur="26">
                                          <p:stCondLst>
                                            <p:cond delay="1642"/>
                                          </p:stCondLst>
                                        </p:cTn>
                                        <p:tgtEl>
                                          <p:spTgt spid="6"/>
                                        </p:tgtEl>
                                      </p:cBhvr>
                                      <p:to x="100000" y="90000"/>
                                    </p:animScale>
                                    <p:animScale>
                                      <p:cBhvr>
                                        <p:cTn id="49" dur="166" decel="50000">
                                          <p:stCondLst>
                                            <p:cond delay="1668"/>
                                          </p:stCondLst>
                                        </p:cTn>
                                        <p:tgtEl>
                                          <p:spTgt spid="6"/>
                                        </p:tgtEl>
                                      </p:cBhvr>
                                      <p:to x="100000" y="100000"/>
                                    </p:animScale>
                                    <p:animScale>
                                      <p:cBhvr>
                                        <p:cTn id="50" dur="26">
                                          <p:stCondLst>
                                            <p:cond delay="1808"/>
                                          </p:stCondLst>
                                        </p:cTn>
                                        <p:tgtEl>
                                          <p:spTgt spid="6"/>
                                        </p:tgtEl>
                                      </p:cBhvr>
                                      <p:to x="100000" y="95000"/>
                                    </p:animScale>
                                    <p:animScale>
                                      <p:cBhvr>
                                        <p:cTn id="51" dur="166" decel="50000">
                                          <p:stCondLst>
                                            <p:cond delay="1834"/>
                                          </p:stCondLst>
                                        </p:cTn>
                                        <p:tgtEl>
                                          <p:spTgt spid="6"/>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80">
                                          <p:stCondLst>
                                            <p:cond delay="0"/>
                                          </p:stCondLst>
                                        </p:cTn>
                                        <p:tgtEl>
                                          <p:spTgt spid="8"/>
                                        </p:tgtEl>
                                      </p:cBhvr>
                                    </p:animEffect>
                                    <p:anim calcmode="lin" valueType="num">
                                      <p:cBhvr>
                                        <p:cTn id="5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0" dur="26">
                                          <p:stCondLst>
                                            <p:cond delay="650"/>
                                          </p:stCondLst>
                                        </p:cTn>
                                        <p:tgtEl>
                                          <p:spTgt spid="8"/>
                                        </p:tgtEl>
                                      </p:cBhvr>
                                      <p:to x="100000" y="60000"/>
                                    </p:animScale>
                                    <p:animScale>
                                      <p:cBhvr>
                                        <p:cTn id="61" dur="166" decel="50000">
                                          <p:stCondLst>
                                            <p:cond delay="676"/>
                                          </p:stCondLst>
                                        </p:cTn>
                                        <p:tgtEl>
                                          <p:spTgt spid="8"/>
                                        </p:tgtEl>
                                      </p:cBhvr>
                                      <p:to x="100000" y="100000"/>
                                    </p:animScale>
                                    <p:animScale>
                                      <p:cBhvr>
                                        <p:cTn id="62" dur="26">
                                          <p:stCondLst>
                                            <p:cond delay="1312"/>
                                          </p:stCondLst>
                                        </p:cTn>
                                        <p:tgtEl>
                                          <p:spTgt spid="8"/>
                                        </p:tgtEl>
                                      </p:cBhvr>
                                      <p:to x="100000" y="80000"/>
                                    </p:animScale>
                                    <p:animScale>
                                      <p:cBhvr>
                                        <p:cTn id="63" dur="166" decel="50000">
                                          <p:stCondLst>
                                            <p:cond delay="1338"/>
                                          </p:stCondLst>
                                        </p:cTn>
                                        <p:tgtEl>
                                          <p:spTgt spid="8"/>
                                        </p:tgtEl>
                                      </p:cBhvr>
                                      <p:to x="100000" y="100000"/>
                                    </p:animScale>
                                    <p:animScale>
                                      <p:cBhvr>
                                        <p:cTn id="64" dur="26">
                                          <p:stCondLst>
                                            <p:cond delay="1642"/>
                                          </p:stCondLst>
                                        </p:cTn>
                                        <p:tgtEl>
                                          <p:spTgt spid="8"/>
                                        </p:tgtEl>
                                      </p:cBhvr>
                                      <p:to x="100000" y="90000"/>
                                    </p:animScale>
                                    <p:animScale>
                                      <p:cBhvr>
                                        <p:cTn id="65" dur="166" decel="50000">
                                          <p:stCondLst>
                                            <p:cond delay="1668"/>
                                          </p:stCondLst>
                                        </p:cTn>
                                        <p:tgtEl>
                                          <p:spTgt spid="8"/>
                                        </p:tgtEl>
                                      </p:cBhvr>
                                      <p:to x="100000" y="100000"/>
                                    </p:animScale>
                                    <p:animScale>
                                      <p:cBhvr>
                                        <p:cTn id="66" dur="26">
                                          <p:stCondLst>
                                            <p:cond delay="1808"/>
                                          </p:stCondLst>
                                        </p:cTn>
                                        <p:tgtEl>
                                          <p:spTgt spid="8"/>
                                        </p:tgtEl>
                                      </p:cBhvr>
                                      <p:to x="100000" y="95000"/>
                                    </p:animScale>
                                    <p:animScale>
                                      <p:cBhvr>
                                        <p:cTn id="67" dur="166" decel="50000">
                                          <p:stCondLst>
                                            <p:cond delay="1834"/>
                                          </p:stCondLst>
                                        </p:cTn>
                                        <p:tgtEl>
                                          <p:spTgt spid="8"/>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par>
                                <p:cTn id="73" presetID="22" presetClass="entr" presetSubtype="2"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right)">
                                      <p:cBhvr>
                                        <p:cTn id="75" dur="500"/>
                                        <p:tgtEl>
                                          <p:spTgt spid="9"/>
                                        </p:tgtEl>
                                      </p:cBhvr>
                                    </p:animEffect>
                                  </p:childTnLst>
                                </p:cTn>
                              </p:par>
                              <p:par>
                                <p:cTn id="76" presetID="22" presetClass="entr" presetSubtype="2" fill="hold" nodeType="withEffect">
                                  <p:stCondLst>
                                    <p:cond delay="0"/>
                                  </p:stCondLst>
                                  <p:childTnLst>
                                    <p:set>
                                      <p:cBhvr>
                                        <p:cTn id="77" dur="1" fill="hold">
                                          <p:stCondLst>
                                            <p:cond delay="0"/>
                                          </p:stCondLst>
                                        </p:cTn>
                                        <p:tgtEl>
                                          <p:spTgt spid="8196"/>
                                        </p:tgtEl>
                                        <p:attrNameLst>
                                          <p:attrName>style.visibility</p:attrName>
                                        </p:attrNameLst>
                                      </p:cBhvr>
                                      <p:to>
                                        <p:strVal val="visible"/>
                                      </p:to>
                                    </p:set>
                                    <p:animEffect transition="in" filter="wipe(right)">
                                      <p:cBhvr>
                                        <p:cTn id="78"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3" name="2 CuadroTexto"/>
          <p:cNvSpPr txBox="1"/>
          <p:nvPr/>
        </p:nvSpPr>
        <p:spPr>
          <a:xfrm>
            <a:off x="1020246" y="130279"/>
            <a:ext cx="316287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chemeClr val="accent1">
                    <a:lumMod val="75000"/>
                  </a:schemeClr>
                </a:solidFill>
              </a:rPr>
              <a:t>Where</a:t>
            </a:r>
            <a:r>
              <a:rPr lang="es-ES" sz="2800" b="1" dirty="0">
                <a:solidFill>
                  <a:schemeClr val="accent1">
                    <a:lumMod val="75000"/>
                  </a:schemeClr>
                </a:solidFill>
              </a:rPr>
              <a:t> do </a:t>
            </a:r>
            <a:r>
              <a:rPr lang="es-ES" sz="2800" b="1" dirty="0" err="1">
                <a:solidFill>
                  <a:schemeClr val="accent1">
                    <a:lumMod val="75000"/>
                  </a:schemeClr>
                </a:solidFill>
              </a:rPr>
              <a:t>you</a:t>
            </a:r>
            <a:r>
              <a:rPr lang="es-ES" sz="2800" b="1" dirty="0">
                <a:solidFill>
                  <a:schemeClr val="accent1">
                    <a:lumMod val="75000"/>
                  </a:schemeClr>
                </a:solidFill>
              </a:rPr>
              <a:t> </a:t>
            </a:r>
            <a:r>
              <a:rPr lang="es-ES" sz="2800" b="1" dirty="0" err="1">
                <a:solidFill>
                  <a:schemeClr val="accent1">
                    <a:lumMod val="75000"/>
                  </a:schemeClr>
                </a:solidFill>
              </a:rPr>
              <a:t>live</a:t>
            </a:r>
            <a:r>
              <a:rPr lang="es-ES" sz="2800" b="1" dirty="0">
                <a:solidFill>
                  <a:schemeClr val="accent1">
                    <a:lumMod val="75000"/>
                  </a:schemeClr>
                </a:solidFill>
              </a:rPr>
              <a:t>?</a:t>
            </a:r>
          </a:p>
        </p:txBody>
      </p:sp>
      <p:sp>
        <p:nvSpPr>
          <p:cNvPr id="2" name="1 CuadroTexto"/>
          <p:cNvSpPr txBox="1"/>
          <p:nvPr/>
        </p:nvSpPr>
        <p:spPr>
          <a:xfrm>
            <a:off x="187340" y="956405"/>
            <a:ext cx="5159610" cy="1938992"/>
          </a:xfrm>
          <a:prstGeom prst="rect">
            <a:avLst/>
          </a:prstGeom>
          <a:noFill/>
        </p:spPr>
        <p:txBody>
          <a:bodyPr wrap="square" rtlCol="0">
            <a:spAutoFit/>
          </a:bodyPr>
          <a:lstStyle/>
          <a:p>
            <a:r>
              <a:rPr lang="en-US" sz="2000" dirty="0"/>
              <a:t>The chickadee woodpecker and the golden woodpecker live in the "saguaro", a cactus from the Mexican desert. </a:t>
            </a:r>
          </a:p>
          <a:p>
            <a:r>
              <a:rPr lang="en-US" sz="2000" dirty="0"/>
              <a:t>They live in this gigantic plant, which can be 50 feet high and is an oasis. Inside it is soft and fluffy, so its interior is a placid place to live</a:t>
            </a:r>
            <a:r>
              <a:rPr lang="es-ES" sz="2000" dirty="0"/>
              <a:t>.</a:t>
            </a:r>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57867" y="2519815"/>
            <a:ext cx="3357982" cy="4197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4 Grupo"/>
          <p:cNvGrpSpPr/>
          <p:nvPr/>
        </p:nvGrpSpPr>
        <p:grpSpPr>
          <a:xfrm>
            <a:off x="9254328" y="247917"/>
            <a:ext cx="2857500" cy="1943100"/>
            <a:chOff x="5724128" y="510746"/>
            <a:chExt cx="2857500" cy="1943100"/>
          </a:xfrm>
        </p:grpSpPr>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4128" y="510746"/>
              <a:ext cx="2857500"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139408" y="524869"/>
              <a:ext cx="2103268" cy="369332"/>
            </a:xfrm>
            <a:prstGeom prst="rect">
              <a:avLst/>
            </a:prstGeom>
          </p:spPr>
          <p:txBody>
            <a:bodyPr wrap="none">
              <a:spAutoFit/>
            </a:bodyPr>
            <a:lstStyle/>
            <a:p>
              <a:r>
                <a:rPr lang="es-ES" b="1" dirty="0">
                  <a:solidFill>
                    <a:schemeClr val="bg1"/>
                  </a:solidFill>
                </a:rPr>
                <a:t>Golden </a:t>
              </a:r>
              <a:r>
                <a:rPr lang="es-ES" b="1" dirty="0" err="1">
                  <a:solidFill>
                    <a:schemeClr val="bg1"/>
                  </a:solidFill>
                </a:rPr>
                <a:t>woodpecker</a:t>
              </a:r>
              <a:endParaRPr lang="es-ES" b="1" dirty="0">
                <a:solidFill>
                  <a:schemeClr val="bg1"/>
                </a:solidFill>
              </a:endParaRPr>
            </a:p>
          </p:txBody>
        </p:sp>
      </p:grpSp>
      <p:pic>
        <p:nvPicPr>
          <p:cNvPr id="2053"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23595"/>
          <a:stretch/>
        </p:blipFill>
        <p:spPr bwMode="auto">
          <a:xfrm>
            <a:off x="345371" y="3184982"/>
            <a:ext cx="4261334" cy="3532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http://chem.winthrop.edu/faculty/werts/link_to_webpages/personal/Soils%20course/lost_dutchma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17260" y="2543890"/>
            <a:ext cx="3130052" cy="4173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 name="Grupo 22">
            <a:extLst>
              <a:ext uri="{FF2B5EF4-FFF2-40B4-BE49-F238E27FC236}">
                <a16:creationId xmlns:a16="http://schemas.microsoft.com/office/drawing/2014/main" id="{4B5953C4-D02A-F8C1-C201-0F4B6688A1FF}"/>
              </a:ext>
            </a:extLst>
          </p:cNvPr>
          <p:cNvGrpSpPr/>
          <p:nvPr/>
        </p:nvGrpSpPr>
        <p:grpSpPr>
          <a:xfrm>
            <a:off x="80172" y="52770"/>
            <a:ext cx="809878" cy="775695"/>
            <a:chOff x="101545" y="75464"/>
            <a:chExt cx="665333" cy="637251"/>
          </a:xfrm>
          <a:solidFill>
            <a:schemeClr val="accent1">
              <a:lumMod val="50000"/>
            </a:schemeClr>
          </a:solidFill>
        </p:grpSpPr>
        <p:sp>
          <p:nvSpPr>
            <p:cNvPr id="12" name="Forma libre: forma 11">
              <a:extLst>
                <a:ext uri="{FF2B5EF4-FFF2-40B4-BE49-F238E27FC236}">
                  <a16:creationId xmlns:a16="http://schemas.microsoft.com/office/drawing/2014/main" id="{248E8F94-7C79-CEDA-80F1-147723C70E8E}"/>
                </a:ext>
              </a:extLst>
            </p:cNvPr>
            <p:cNvSpPr/>
            <p:nvPr/>
          </p:nvSpPr>
          <p:spPr>
            <a:xfrm>
              <a:off x="101545" y="340887"/>
              <a:ext cx="428384" cy="371828"/>
            </a:xfrm>
            <a:custGeom>
              <a:avLst/>
              <a:gdLst>
                <a:gd name="connsiteX0" fmla="*/ 218007 w 428384"/>
                <a:gd name="connsiteY0" fmla="*/ 229285 h 371828"/>
                <a:gd name="connsiteX1" fmla="*/ 145981 w 428384"/>
                <a:gd name="connsiteY1" fmla="*/ 254943 h 371828"/>
                <a:gd name="connsiteX2" fmla="*/ 149335 w 428384"/>
                <a:gd name="connsiteY2" fmla="*/ 188954 h 371828"/>
                <a:gd name="connsiteX3" fmla="*/ 163422 w 428384"/>
                <a:gd name="connsiteY3" fmla="*/ 188954 h 371828"/>
                <a:gd name="connsiteX4" fmla="*/ 201238 w 428384"/>
                <a:gd name="connsiteY4" fmla="*/ 151138 h 371828"/>
                <a:gd name="connsiteX5" fmla="*/ 201238 w 428384"/>
                <a:gd name="connsiteY5" fmla="*/ 128666 h 371828"/>
                <a:gd name="connsiteX6" fmla="*/ 185585 w 428384"/>
                <a:gd name="connsiteY6" fmla="*/ 115224 h 371828"/>
                <a:gd name="connsiteX7" fmla="*/ 172142 w 428384"/>
                <a:gd name="connsiteY7" fmla="*/ 128666 h 371828"/>
                <a:gd name="connsiteX8" fmla="*/ 172142 w 428384"/>
                <a:gd name="connsiteY8" fmla="*/ 151138 h 371828"/>
                <a:gd name="connsiteX9" fmla="*/ 163757 w 428384"/>
                <a:gd name="connsiteY9" fmla="*/ 159523 h 371828"/>
                <a:gd name="connsiteX10" fmla="*/ 150928 w 428384"/>
                <a:gd name="connsiteY10" fmla="*/ 159523 h 371828"/>
                <a:gd name="connsiteX11" fmla="*/ 151767 w 428384"/>
                <a:gd name="connsiteY11" fmla="*/ 127492 h 371828"/>
                <a:gd name="connsiteX12" fmla="*/ 145478 w 428384"/>
                <a:gd name="connsiteY12" fmla="*/ 16979 h 371828"/>
                <a:gd name="connsiteX13" fmla="*/ 128499 w 428384"/>
                <a:gd name="connsiteY13" fmla="*/ 0 h 371828"/>
                <a:gd name="connsiteX14" fmla="*/ 111519 w 428384"/>
                <a:gd name="connsiteY14" fmla="*/ 16979 h 371828"/>
                <a:gd name="connsiteX15" fmla="*/ 105230 w 428384"/>
                <a:gd name="connsiteY15" fmla="*/ 124558 h 371828"/>
                <a:gd name="connsiteX16" fmla="*/ 96846 w 428384"/>
                <a:gd name="connsiteY16" fmla="*/ 124558 h 371828"/>
                <a:gd name="connsiteX17" fmla="*/ 88461 w 428384"/>
                <a:gd name="connsiteY17" fmla="*/ 116173 h 371828"/>
                <a:gd name="connsiteX18" fmla="*/ 88461 w 428384"/>
                <a:gd name="connsiteY18" fmla="*/ 78357 h 371828"/>
                <a:gd name="connsiteX19" fmla="*/ 73577 w 428384"/>
                <a:gd name="connsiteY19" fmla="*/ 63474 h 371828"/>
                <a:gd name="connsiteX20" fmla="*/ 58694 w 428384"/>
                <a:gd name="connsiteY20" fmla="*/ 78357 h 371828"/>
                <a:gd name="connsiteX21" fmla="*/ 58694 w 428384"/>
                <a:gd name="connsiteY21" fmla="*/ 116340 h 371828"/>
                <a:gd name="connsiteX22" fmla="*/ 96510 w 428384"/>
                <a:gd name="connsiteY22" fmla="*/ 153821 h 371828"/>
                <a:gd name="connsiteX23" fmla="*/ 105901 w 428384"/>
                <a:gd name="connsiteY23" fmla="*/ 153821 h 371828"/>
                <a:gd name="connsiteX24" fmla="*/ 111855 w 428384"/>
                <a:gd name="connsiteY24" fmla="*/ 276492 h 371828"/>
                <a:gd name="connsiteX25" fmla="*/ 0 w 428384"/>
                <a:gd name="connsiteY25" fmla="*/ 371828 h 371828"/>
                <a:gd name="connsiteX26" fmla="*/ 428384 w 428384"/>
                <a:gd name="connsiteY26" fmla="*/ 371828 h 371828"/>
                <a:gd name="connsiteX27" fmla="*/ 218007 w 428384"/>
                <a:gd name="connsiteY27" fmla="*/ 229285 h 37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384" h="371828">
                  <a:moveTo>
                    <a:pt x="218007" y="229285"/>
                  </a:moveTo>
                  <a:cubicBezTo>
                    <a:pt x="196374" y="230291"/>
                    <a:pt x="171303" y="240521"/>
                    <a:pt x="145981" y="254943"/>
                  </a:cubicBezTo>
                  <a:cubicBezTo>
                    <a:pt x="146903" y="233561"/>
                    <a:pt x="148161" y="206981"/>
                    <a:pt x="149335" y="188954"/>
                  </a:cubicBezTo>
                  <a:lnTo>
                    <a:pt x="163422" y="188954"/>
                  </a:lnTo>
                  <a:cubicBezTo>
                    <a:pt x="184287" y="188908"/>
                    <a:pt x="201191" y="172004"/>
                    <a:pt x="201238" y="151138"/>
                  </a:cubicBezTo>
                  <a:lnTo>
                    <a:pt x="201238" y="128666"/>
                  </a:lnTo>
                  <a:cubicBezTo>
                    <a:pt x="200627" y="120632"/>
                    <a:pt x="193619" y="114613"/>
                    <a:pt x="185585" y="115224"/>
                  </a:cubicBezTo>
                  <a:cubicBezTo>
                    <a:pt x="178399" y="115769"/>
                    <a:pt x="172688" y="121480"/>
                    <a:pt x="172142" y="128666"/>
                  </a:cubicBezTo>
                  <a:lnTo>
                    <a:pt x="172142" y="151138"/>
                  </a:lnTo>
                  <a:cubicBezTo>
                    <a:pt x="172142" y="155769"/>
                    <a:pt x="168388" y="159523"/>
                    <a:pt x="163757" y="159523"/>
                  </a:cubicBezTo>
                  <a:lnTo>
                    <a:pt x="150928" y="159523"/>
                  </a:lnTo>
                  <a:cubicBezTo>
                    <a:pt x="151431" y="147616"/>
                    <a:pt x="151767" y="136464"/>
                    <a:pt x="151767" y="127492"/>
                  </a:cubicBezTo>
                  <a:cubicBezTo>
                    <a:pt x="151767" y="85568"/>
                    <a:pt x="145478" y="16979"/>
                    <a:pt x="145478" y="16979"/>
                  </a:cubicBezTo>
                  <a:cubicBezTo>
                    <a:pt x="145478" y="7602"/>
                    <a:pt x="137876" y="0"/>
                    <a:pt x="128499" y="0"/>
                  </a:cubicBezTo>
                  <a:cubicBezTo>
                    <a:pt x="119121" y="0"/>
                    <a:pt x="111519" y="7602"/>
                    <a:pt x="111519" y="16979"/>
                  </a:cubicBezTo>
                  <a:cubicBezTo>
                    <a:pt x="111519" y="16979"/>
                    <a:pt x="105482" y="82298"/>
                    <a:pt x="105230" y="124558"/>
                  </a:cubicBezTo>
                  <a:lnTo>
                    <a:pt x="96846" y="124558"/>
                  </a:lnTo>
                  <a:cubicBezTo>
                    <a:pt x="92215" y="124558"/>
                    <a:pt x="88461" y="120804"/>
                    <a:pt x="88461" y="116173"/>
                  </a:cubicBezTo>
                  <a:lnTo>
                    <a:pt x="88461" y="78357"/>
                  </a:lnTo>
                  <a:cubicBezTo>
                    <a:pt x="88461" y="70137"/>
                    <a:pt x="81797" y="63474"/>
                    <a:pt x="73577" y="63474"/>
                  </a:cubicBezTo>
                  <a:cubicBezTo>
                    <a:pt x="65358" y="63474"/>
                    <a:pt x="58694" y="70137"/>
                    <a:pt x="58694" y="78357"/>
                  </a:cubicBezTo>
                  <a:lnTo>
                    <a:pt x="58694" y="116340"/>
                  </a:lnTo>
                  <a:cubicBezTo>
                    <a:pt x="58879" y="137095"/>
                    <a:pt x="75755" y="153822"/>
                    <a:pt x="96510" y="153821"/>
                  </a:cubicBezTo>
                  <a:lnTo>
                    <a:pt x="105901" y="153821"/>
                  </a:lnTo>
                  <a:cubicBezTo>
                    <a:pt x="107243" y="187361"/>
                    <a:pt x="110513" y="249576"/>
                    <a:pt x="111855" y="276492"/>
                  </a:cubicBezTo>
                  <a:cubicBezTo>
                    <a:pt x="72010" y="305139"/>
                    <a:pt x="34599" y="337027"/>
                    <a:pt x="0" y="371828"/>
                  </a:cubicBezTo>
                  <a:lnTo>
                    <a:pt x="428384" y="371828"/>
                  </a:lnTo>
                  <a:cubicBezTo>
                    <a:pt x="428384" y="371828"/>
                    <a:pt x="286009" y="226015"/>
                    <a:pt x="218007" y="229285"/>
                  </a:cubicBez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3" name="Forma libre: forma 12">
              <a:extLst>
                <a:ext uri="{FF2B5EF4-FFF2-40B4-BE49-F238E27FC236}">
                  <a16:creationId xmlns:a16="http://schemas.microsoft.com/office/drawing/2014/main" id="{60BDFE9D-5A67-F8E4-04ED-94EA86DC5964}"/>
                </a:ext>
              </a:extLst>
            </p:cNvPr>
            <p:cNvSpPr/>
            <p:nvPr/>
          </p:nvSpPr>
          <p:spPr>
            <a:xfrm>
              <a:off x="415685" y="137679"/>
              <a:ext cx="351193" cy="575036"/>
            </a:xfrm>
            <a:custGeom>
              <a:avLst/>
              <a:gdLst>
                <a:gd name="connsiteX0" fmla="*/ 285464 w 351193"/>
                <a:gd name="connsiteY0" fmla="*/ 525314 h 575036"/>
                <a:gd name="connsiteX1" fmla="*/ 290076 w 351193"/>
                <a:gd name="connsiteY1" fmla="*/ 462175 h 575036"/>
                <a:gd name="connsiteX2" fmla="*/ 297371 w 351193"/>
                <a:gd name="connsiteY2" fmla="*/ 462175 h 575036"/>
                <a:gd name="connsiteX3" fmla="*/ 326550 w 351193"/>
                <a:gd name="connsiteY3" fmla="*/ 436602 h 575036"/>
                <a:gd name="connsiteX4" fmla="*/ 326550 w 351193"/>
                <a:gd name="connsiteY4" fmla="*/ 395432 h 575036"/>
                <a:gd name="connsiteX5" fmla="*/ 313939 w 351193"/>
                <a:gd name="connsiteY5" fmla="*/ 385571 h 575036"/>
                <a:gd name="connsiteX6" fmla="*/ 304079 w 351193"/>
                <a:gd name="connsiteY6" fmla="*/ 395432 h 575036"/>
                <a:gd name="connsiteX7" fmla="*/ 304079 w 351193"/>
                <a:gd name="connsiteY7" fmla="*/ 436602 h 575036"/>
                <a:gd name="connsiteX8" fmla="*/ 297371 w 351193"/>
                <a:gd name="connsiteY8" fmla="*/ 442555 h 575036"/>
                <a:gd name="connsiteX9" fmla="*/ 290579 w 351193"/>
                <a:gd name="connsiteY9" fmla="*/ 442555 h 575036"/>
                <a:gd name="connsiteX10" fmla="*/ 285716 w 351193"/>
                <a:gd name="connsiteY10" fmla="*/ 369858 h 575036"/>
                <a:gd name="connsiteX11" fmla="*/ 271543 w 351193"/>
                <a:gd name="connsiteY11" fmla="*/ 357785 h 575036"/>
                <a:gd name="connsiteX12" fmla="*/ 259471 w 351193"/>
                <a:gd name="connsiteY12" fmla="*/ 369858 h 575036"/>
                <a:gd name="connsiteX13" fmla="*/ 260225 w 351193"/>
                <a:gd name="connsiteY13" fmla="*/ 509634 h 575036"/>
                <a:gd name="connsiteX14" fmla="*/ 168579 w 351193"/>
                <a:gd name="connsiteY14" fmla="*/ 463265 h 575036"/>
                <a:gd name="connsiteX15" fmla="*/ 179814 w 351193"/>
                <a:gd name="connsiteY15" fmla="*/ 288944 h 575036"/>
                <a:gd name="connsiteX16" fmla="*/ 197339 w 351193"/>
                <a:gd name="connsiteY16" fmla="*/ 288944 h 575036"/>
                <a:gd name="connsiteX17" fmla="*/ 268527 w 351193"/>
                <a:gd name="connsiteY17" fmla="*/ 217756 h 575036"/>
                <a:gd name="connsiteX18" fmla="*/ 268527 w 351193"/>
                <a:gd name="connsiteY18" fmla="*/ 102715 h 575036"/>
                <a:gd name="connsiteX19" fmla="*/ 239634 w 351193"/>
                <a:gd name="connsiteY19" fmla="*/ 76854 h 575036"/>
                <a:gd name="connsiteX20" fmla="*/ 213773 w 351193"/>
                <a:gd name="connsiteY20" fmla="*/ 102715 h 575036"/>
                <a:gd name="connsiteX21" fmla="*/ 213773 w 351193"/>
                <a:gd name="connsiteY21" fmla="*/ 217756 h 575036"/>
                <a:gd name="connsiteX22" fmla="*/ 197003 w 351193"/>
                <a:gd name="connsiteY22" fmla="*/ 234526 h 575036"/>
                <a:gd name="connsiteX23" fmla="*/ 180234 w 351193"/>
                <a:gd name="connsiteY23" fmla="*/ 234526 h 575036"/>
                <a:gd name="connsiteX24" fmla="*/ 168411 w 351193"/>
                <a:gd name="connsiteY24" fmla="*/ 31946 h 575036"/>
                <a:gd name="connsiteX25" fmla="*/ 136464 w 351193"/>
                <a:gd name="connsiteY25" fmla="*/ 0 h 575036"/>
                <a:gd name="connsiteX26" fmla="*/ 104518 w 351193"/>
                <a:gd name="connsiteY26" fmla="*/ 31946 h 575036"/>
                <a:gd name="connsiteX27" fmla="*/ 93366 w 351193"/>
                <a:gd name="connsiteY27" fmla="*/ 239640 h 575036"/>
                <a:gd name="connsiteX28" fmla="*/ 95043 w 351193"/>
                <a:gd name="connsiteY28" fmla="*/ 299928 h 575036"/>
                <a:gd name="connsiteX29" fmla="*/ 71565 w 351193"/>
                <a:gd name="connsiteY29" fmla="*/ 299928 h 575036"/>
                <a:gd name="connsiteX30" fmla="*/ 54796 w 351193"/>
                <a:gd name="connsiteY30" fmla="*/ 283158 h 575036"/>
                <a:gd name="connsiteX31" fmla="*/ 54796 w 351193"/>
                <a:gd name="connsiteY31" fmla="*/ 212306 h 575036"/>
                <a:gd name="connsiteX32" fmla="*/ 28935 w 351193"/>
                <a:gd name="connsiteY32" fmla="*/ 183413 h 575036"/>
                <a:gd name="connsiteX33" fmla="*/ 42 w 351193"/>
                <a:gd name="connsiteY33" fmla="*/ 209274 h 575036"/>
                <a:gd name="connsiteX34" fmla="*/ 42 w 351193"/>
                <a:gd name="connsiteY34" fmla="*/ 212306 h 575036"/>
                <a:gd name="connsiteX35" fmla="*/ 42 w 351193"/>
                <a:gd name="connsiteY35" fmla="*/ 283493 h 575036"/>
                <a:gd name="connsiteX36" fmla="*/ 71397 w 351193"/>
                <a:gd name="connsiteY36" fmla="*/ 354681 h 575036"/>
                <a:gd name="connsiteX37" fmla="*/ 71565 w 351193"/>
                <a:gd name="connsiteY37" fmla="*/ 354681 h 575036"/>
                <a:gd name="connsiteX38" fmla="*/ 98145 w 351193"/>
                <a:gd name="connsiteY38" fmla="*/ 354681 h 575036"/>
                <a:gd name="connsiteX39" fmla="*/ 104937 w 351193"/>
                <a:gd name="connsiteY39" fmla="*/ 451862 h 575036"/>
                <a:gd name="connsiteX40" fmla="*/ 44650 w 351193"/>
                <a:gd name="connsiteY40" fmla="*/ 477939 h 575036"/>
                <a:gd name="connsiteX41" fmla="*/ 132188 w 351193"/>
                <a:gd name="connsiteY41" fmla="*/ 557428 h 575036"/>
                <a:gd name="connsiteX42" fmla="*/ 149377 w 351193"/>
                <a:gd name="connsiteY42" fmla="*/ 575036 h 575036"/>
                <a:gd name="connsiteX43" fmla="*/ 350615 w 351193"/>
                <a:gd name="connsiteY43" fmla="*/ 575036 h 575036"/>
                <a:gd name="connsiteX44" fmla="*/ 285464 w 351193"/>
                <a:gd name="connsiteY44" fmla="*/ 525314 h 57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1193" h="575036">
                  <a:moveTo>
                    <a:pt x="285464" y="525314"/>
                  </a:moveTo>
                  <a:cubicBezTo>
                    <a:pt x="286554" y="513575"/>
                    <a:pt x="289070" y="484982"/>
                    <a:pt x="290076" y="462175"/>
                  </a:cubicBezTo>
                  <a:lnTo>
                    <a:pt x="297371" y="462175"/>
                  </a:lnTo>
                  <a:cubicBezTo>
                    <a:pt x="312462" y="463087"/>
                    <a:pt x="325474" y="451682"/>
                    <a:pt x="326550" y="436602"/>
                  </a:cubicBezTo>
                  <a:lnTo>
                    <a:pt x="326550" y="395432"/>
                  </a:lnTo>
                  <a:cubicBezTo>
                    <a:pt x="325790" y="389226"/>
                    <a:pt x="320144" y="384811"/>
                    <a:pt x="313939" y="385571"/>
                  </a:cubicBezTo>
                  <a:cubicBezTo>
                    <a:pt x="308777" y="386203"/>
                    <a:pt x="304711" y="390270"/>
                    <a:pt x="304079" y="395432"/>
                  </a:cubicBezTo>
                  <a:lnTo>
                    <a:pt x="304079" y="436602"/>
                  </a:lnTo>
                  <a:cubicBezTo>
                    <a:pt x="303854" y="440090"/>
                    <a:pt x="300861" y="442746"/>
                    <a:pt x="297371" y="442555"/>
                  </a:cubicBezTo>
                  <a:lnTo>
                    <a:pt x="290579" y="442555"/>
                  </a:lnTo>
                  <a:cubicBezTo>
                    <a:pt x="290579" y="413962"/>
                    <a:pt x="285716" y="369858"/>
                    <a:pt x="285716" y="369858"/>
                  </a:cubicBezTo>
                  <a:cubicBezTo>
                    <a:pt x="285136" y="362611"/>
                    <a:pt x="278791" y="357206"/>
                    <a:pt x="271543" y="357785"/>
                  </a:cubicBezTo>
                  <a:cubicBezTo>
                    <a:pt x="265101" y="358301"/>
                    <a:pt x="259986" y="363416"/>
                    <a:pt x="259471" y="369858"/>
                  </a:cubicBezTo>
                  <a:lnTo>
                    <a:pt x="260225" y="509634"/>
                  </a:lnTo>
                  <a:cubicBezTo>
                    <a:pt x="231059" y="491585"/>
                    <a:pt x="200398" y="476072"/>
                    <a:pt x="168579" y="463265"/>
                  </a:cubicBezTo>
                  <a:cubicBezTo>
                    <a:pt x="171346" y="429223"/>
                    <a:pt x="176963" y="351243"/>
                    <a:pt x="179814" y="288944"/>
                  </a:cubicBezTo>
                  <a:lnTo>
                    <a:pt x="197339" y="288944"/>
                  </a:lnTo>
                  <a:cubicBezTo>
                    <a:pt x="236635" y="288897"/>
                    <a:pt x="268480" y="257052"/>
                    <a:pt x="268527" y="217756"/>
                  </a:cubicBezTo>
                  <a:lnTo>
                    <a:pt x="268527" y="102715"/>
                  </a:lnTo>
                  <a:cubicBezTo>
                    <a:pt x="267690" y="87595"/>
                    <a:pt x="254753" y="76017"/>
                    <a:pt x="239634" y="76854"/>
                  </a:cubicBezTo>
                  <a:cubicBezTo>
                    <a:pt x="225684" y="77627"/>
                    <a:pt x="214545" y="88765"/>
                    <a:pt x="213773" y="102715"/>
                  </a:cubicBezTo>
                  <a:lnTo>
                    <a:pt x="213773" y="217756"/>
                  </a:lnTo>
                  <a:cubicBezTo>
                    <a:pt x="213773" y="227018"/>
                    <a:pt x="206265" y="234526"/>
                    <a:pt x="197003" y="234526"/>
                  </a:cubicBezTo>
                  <a:lnTo>
                    <a:pt x="180234" y="234526"/>
                  </a:lnTo>
                  <a:cubicBezTo>
                    <a:pt x="179730" y="154785"/>
                    <a:pt x="168411" y="31946"/>
                    <a:pt x="168411" y="31946"/>
                  </a:cubicBezTo>
                  <a:cubicBezTo>
                    <a:pt x="168411" y="14303"/>
                    <a:pt x="154108" y="0"/>
                    <a:pt x="136464" y="0"/>
                  </a:cubicBezTo>
                  <a:cubicBezTo>
                    <a:pt x="118821" y="0"/>
                    <a:pt x="104518" y="14303"/>
                    <a:pt x="104518" y="31946"/>
                  </a:cubicBezTo>
                  <a:cubicBezTo>
                    <a:pt x="104518" y="31946"/>
                    <a:pt x="93366" y="160235"/>
                    <a:pt x="93366" y="239640"/>
                  </a:cubicBezTo>
                  <a:cubicBezTo>
                    <a:pt x="93366" y="256410"/>
                    <a:pt x="94037" y="277456"/>
                    <a:pt x="95043" y="299928"/>
                  </a:cubicBezTo>
                  <a:lnTo>
                    <a:pt x="71565" y="299928"/>
                  </a:lnTo>
                  <a:cubicBezTo>
                    <a:pt x="62303" y="299928"/>
                    <a:pt x="54796" y="292420"/>
                    <a:pt x="54796" y="283158"/>
                  </a:cubicBezTo>
                  <a:lnTo>
                    <a:pt x="54796" y="212306"/>
                  </a:lnTo>
                  <a:cubicBezTo>
                    <a:pt x="55632" y="197186"/>
                    <a:pt x="44054" y="184251"/>
                    <a:pt x="28935" y="183413"/>
                  </a:cubicBezTo>
                  <a:cubicBezTo>
                    <a:pt x="13815" y="182576"/>
                    <a:pt x="879" y="194155"/>
                    <a:pt x="42" y="209274"/>
                  </a:cubicBezTo>
                  <a:cubicBezTo>
                    <a:pt x="-14" y="210284"/>
                    <a:pt x="-14" y="211296"/>
                    <a:pt x="42" y="212306"/>
                  </a:cubicBezTo>
                  <a:lnTo>
                    <a:pt x="42" y="283493"/>
                  </a:lnTo>
                  <a:cubicBezTo>
                    <a:pt x="88" y="322855"/>
                    <a:pt x="32035" y="354727"/>
                    <a:pt x="71397" y="354681"/>
                  </a:cubicBezTo>
                  <a:cubicBezTo>
                    <a:pt x="71453" y="354681"/>
                    <a:pt x="71509" y="354681"/>
                    <a:pt x="71565" y="354681"/>
                  </a:cubicBezTo>
                  <a:lnTo>
                    <a:pt x="98145" y="354681"/>
                  </a:lnTo>
                  <a:cubicBezTo>
                    <a:pt x="100409" y="391994"/>
                    <a:pt x="103092" y="427965"/>
                    <a:pt x="104937" y="451862"/>
                  </a:cubicBezTo>
                  <a:cubicBezTo>
                    <a:pt x="82957" y="455307"/>
                    <a:pt x="62212" y="464279"/>
                    <a:pt x="44650" y="477939"/>
                  </a:cubicBezTo>
                  <a:cubicBezTo>
                    <a:pt x="75348" y="502713"/>
                    <a:pt x="104577" y="529255"/>
                    <a:pt x="132188" y="557428"/>
                  </a:cubicBezTo>
                  <a:lnTo>
                    <a:pt x="149377" y="575036"/>
                  </a:lnTo>
                  <a:lnTo>
                    <a:pt x="350615" y="575036"/>
                  </a:lnTo>
                  <a:cubicBezTo>
                    <a:pt x="355729" y="575036"/>
                    <a:pt x="326382" y="551726"/>
                    <a:pt x="285464" y="525314"/>
                  </a:cubicBez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4" name="Forma libre: forma 13">
              <a:extLst>
                <a:ext uri="{FF2B5EF4-FFF2-40B4-BE49-F238E27FC236}">
                  <a16:creationId xmlns:a16="http://schemas.microsoft.com/office/drawing/2014/main" id="{1B613A75-8FC1-3FC6-BE2F-300FA783E3D6}"/>
                </a:ext>
              </a:extLst>
            </p:cNvPr>
            <p:cNvSpPr/>
            <p:nvPr/>
          </p:nvSpPr>
          <p:spPr>
            <a:xfrm>
              <a:off x="168624" y="176082"/>
              <a:ext cx="41924" cy="16769"/>
            </a:xfrm>
            <a:custGeom>
              <a:avLst/>
              <a:gdLst>
                <a:gd name="connsiteX0" fmla="*/ 0 w 41924"/>
                <a:gd name="connsiteY0" fmla="*/ 0 h 16769"/>
                <a:gd name="connsiteX1" fmla="*/ 41924 w 41924"/>
                <a:gd name="connsiteY1" fmla="*/ 0 h 16769"/>
                <a:gd name="connsiteX2" fmla="*/ 41924 w 41924"/>
                <a:gd name="connsiteY2" fmla="*/ 16770 h 16769"/>
                <a:gd name="connsiteX3" fmla="*/ 0 w 41924"/>
                <a:gd name="connsiteY3" fmla="*/ 16770 h 16769"/>
              </a:gdLst>
              <a:ahLst/>
              <a:cxnLst>
                <a:cxn ang="0">
                  <a:pos x="connsiteX0" y="connsiteY0"/>
                </a:cxn>
                <a:cxn ang="0">
                  <a:pos x="connsiteX1" y="connsiteY1"/>
                </a:cxn>
                <a:cxn ang="0">
                  <a:pos x="connsiteX2" y="connsiteY2"/>
                </a:cxn>
                <a:cxn ang="0">
                  <a:pos x="connsiteX3" y="connsiteY3"/>
                </a:cxn>
              </a:cxnLst>
              <a:rect l="l" t="t" r="r" b="b"/>
              <a:pathLst>
                <a:path w="41924" h="16769">
                  <a:moveTo>
                    <a:pt x="0" y="0"/>
                  </a:moveTo>
                  <a:lnTo>
                    <a:pt x="41924" y="0"/>
                  </a:lnTo>
                  <a:lnTo>
                    <a:pt x="41924" y="16770"/>
                  </a:lnTo>
                  <a:lnTo>
                    <a:pt x="0" y="16770"/>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5" name="Forma libre: forma 14">
              <a:extLst>
                <a:ext uri="{FF2B5EF4-FFF2-40B4-BE49-F238E27FC236}">
                  <a16:creationId xmlns:a16="http://schemas.microsoft.com/office/drawing/2014/main" id="{CDFD80DE-0EEA-1ACE-FD85-FCDCBF6A0506}"/>
                </a:ext>
              </a:extLst>
            </p:cNvPr>
            <p:cNvSpPr/>
            <p:nvPr/>
          </p:nvSpPr>
          <p:spPr>
            <a:xfrm>
              <a:off x="196797" y="103469"/>
              <a:ext cx="41002" cy="41924"/>
            </a:xfrm>
            <a:custGeom>
              <a:avLst/>
              <a:gdLst>
                <a:gd name="connsiteX0" fmla="*/ 29179 w 41002"/>
                <a:gd name="connsiteY0" fmla="*/ 41924 h 41924"/>
                <a:gd name="connsiteX1" fmla="*/ 0 w 41002"/>
                <a:gd name="connsiteY1" fmla="*/ 12158 h 41924"/>
                <a:gd name="connsiteX2" fmla="*/ 11907 w 41002"/>
                <a:gd name="connsiteY2" fmla="*/ 0 h 41924"/>
                <a:gd name="connsiteX3" fmla="*/ 41002 w 41002"/>
                <a:gd name="connsiteY3" fmla="*/ 29766 h 41924"/>
                <a:gd name="connsiteX4" fmla="*/ 29179 w 41002"/>
                <a:gd name="connsiteY4" fmla="*/ 41924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 h="41924">
                  <a:moveTo>
                    <a:pt x="29179" y="41924"/>
                  </a:moveTo>
                  <a:lnTo>
                    <a:pt x="0" y="12158"/>
                  </a:lnTo>
                  <a:lnTo>
                    <a:pt x="11907" y="0"/>
                  </a:lnTo>
                  <a:lnTo>
                    <a:pt x="41002" y="29766"/>
                  </a:lnTo>
                  <a:lnTo>
                    <a:pt x="29179" y="41924"/>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6" name="Forma libre: forma 15">
              <a:extLst>
                <a:ext uri="{FF2B5EF4-FFF2-40B4-BE49-F238E27FC236}">
                  <a16:creationId xmlns:a16="http://schemas.microsoft.com/office/drawing/2014/main" id="{C6048DCE-97AB-5BD8-D6B5-F33942AB8C42}"/>
                </a:ext>
              </a:extLst>
            </p:cNvPr>
            <p:cNvSpPr/>
            <p:nvPr/>
          </p:nvSpPr>
          <p:spPr>
            <a:xfrm>
              <a:off x="227318" y="135164"/>
              <a:ext cx="100618" cy="100618"/>
            </a:xfrm>
            <a:custGeom>
              <a:avLst/>
              <a:gdLst>
                <a:gd name="connsiteX0" fmla="*/ 100619 w 100618"/>
                <a:gd name="connsiteY0" fmla="*/ 50309 h 100618"/>
                <a:gd name="connsiteX1" fmla="*/ 50309 w 100618"/>
                <a:gd name="connsiteY1" fmla="*/ 100619 h 100618"/>
                <a:gd name="connsiteX2" fmla="*/ 0 w 100618"/>
                <a:gd name="connsiteY2" fmla="*/ 50309 h 100618"/>
                <a:gd name="connsiteX3" fmla="*/ 50309 w 100618"/>
                <a:gd name="connsiteY3" fmla="*/ 0 h 100618"/>
                <a:gd name="connsiteX4" fmla="*/ 100619 w 100618"/>
                <a:gd name="connsiteY4" fmla="*/ 50309 h 10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18" h="100618">
                  <a:moveTo>
                    <a:pt x="100619" y="50309"/>
                  </a:moveTo>
                  <a:cubicBezTo>
                    <a:pt x="100619" y="78094"/>
                    <a:pt x="78094" y="100619"/>
                    <a:pt x="50309" y="100619"/>
                  </a:cubicBezTo>
                  <a:cubicBezTo>
                    <a:pt x="22524" y="100619"/>
                    <a:pt x="0" y="78094"/>
                    <a:pt x="0" y="50309"/>
                  </a:cubicBezTo>
                  <a:cubicBezTo>
                    <a:pt x="0" y="22524"/>
                    <a:pt x="22524" y="0"/>
                    <a:pt x="50309" y="0"/>
                  </a:cubicBezTo>
                  <a:cubicBezTo>
                    <a:pt x="78094" y="0"/>
                    <a:pt x="100619" y="22524"/>
                    <a:pt x="100619" y="50309"/>
                  </a:cubicBez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7" name="Forma libre: forma 16">
              <a:extLst>
                <a:ext uri="{FF2B5EF4-FFF2-40B4-BE49-F238E27FC236}">
                  <a16:creationId xmlns:a16="http://schemas.microsoft.com/office/drawing/2014/main" id="{019C9C6D-8372-8E58-59B0-927BA0C94917}"/>
                </a:ext>
              </a:extLst>
            </p:cNvPr>
            <p:cNvSpPr/>
            <p:nvPr/>
          </p:nvSpPr>
          <p:spPr>
            <a:xfrm>
              <a:off x="269243" y="75464"/>
              <a:ext cx="16769" cy="41924"/>
            </a:xfrm>
            <a:custGeom>
              <a:avLst/>
              <a:gdLst>
                <a:gd name="connsiteX0" fmla="*/ 0 w 16769"/>
                <a:gd name="connsiteY0" fmla="*/ 0 h 41924"/>
                <a:gd name="connsiteX1" fmla="*/ 16770 w 16769"/>
                <a:gd name="connsiteY1" fmla="*/ 0 h 41924"/>
                <a:gd name="connsiteX2" fmla="*/ 16770 w 16769"/>
                <a:gd name="connsiteY2" fmla="*/ 41924 h 41924"/>
                <a:gd name="connsiteX3" fmla="*/ 0 w 16769"/>
                <a:gd name="connsiteY3" fmla="*/ 41924 h 41924"/>
              </a:gdLst>
              <a:ahLst/>
              <a:cxnLst>
                <a:cxn ang="0">
                  <a:pos x="connsiteX0" y="connsiteY0"/>
                </a:cxn>
                <a:cxn ang="0">
                  <a:pos x="connsiteX1" y="connsiteY1"/>
                </a:cxn>
                <a:cxn ang="0">
                  <a:pos x="connsiteX2" y="connsiteY2"/>
                </a:cxn>
                <a:cxn ang="0">
                  <a:pos x="connsiteX3" y="connsiteY3"/>
                </a:cxn>
              </a:cxnLst>
              <a:rect l="l" t="t" r="r" b="b"/>
              <a:pathLst>
                <a:path w="16769" h="41924">
                  <a:moveTo>
                    <a:pt x="0" y="0"/>
                  </a:moveTo>
                  <a:lnTo>
                    <a:pt x="16770" y="0"/>
                  </a:lnTo>
                  <a:lnTo>
                    <a:pt x="16770" y="41924"/>
                  </a:lnTo>
                  <a:lnTo>
                    <a:pt x="0" y="41924"/>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8" name="Forma libre: forma 17">
              <a:extLst>
                <a:ext uri="{FF2B5EF4-FFF2-40B4-BE49-F238E27FC236}">
                  <a16:creationId xmlns:a16="http://schemas.microsoft.com/office/drawing/2014/main" id="{C5773F70-06AD-A7A0-E5AD-158BB6717489}"/>
                </a:ext>
              </a:extLst>
            </p:cNvPr>
            <p:cNvSpPr/>
            <p:nvPr/>
          </p:nvSpPr>
          <p:spPr>
            <a:xfrm>
              <a:off x="344707" y="176082"/>
              <a:ext cx="41924" cy="16769"/>
            </a:xfrm>
            <a:custGeom>
              <a:avLst/>
              <a:gdLst>
                <a:gd name="connsiteX0" fmla="*/ 0 w 41924"/>
                <a:gd name="connsiteY0" fmla="*/ 0 h 16769"/>
                <a:gd name="connsiteX1" fmla="*/ 41924 w 41924"/>
                <a:gd name="connsiteY1" fmla="*/ 0 h 16769"/>
                <a:gd name="connsiteX2" fmla="*/ 41924 w 41924"/>
                <a:gd name="connsiteY2" fmla="*/ 16770 h 16769"/>
                <a:gd name="connsiteX3" fmla="*/ 0 w 41924"/>
                <a:gd name="connsiteY3" fmla="*/ 16770 h 16769"/>
              </a:gdLst>
              <a:ahLst/>
              <a:cxnLst>
                <a:cxn ang="0">
                  <a:pos x="connsiteX0" y="connsiteY0"/>
                </a:cxn>
                <a:cxn ang="0">
                  <a:pos x="connsiteX1" y="connsiteY1"/>
                </a:cxn>
                <a:cxn ang="0">
                  <a:pos x="connsiteX2" y="connsiteY2"/>
                </a:cxn>
                <a:cxn ang="0">
                  <a:pos x="connsiteX3" y="connsiteY3"/>
                </a:cxn>
              </a:cxnLst>
              <a:rect l="l" t="t" r="r" b="b"/>
              <a:pathLst>
                <a:path w="41924" h="16769">
                  <a:moveTo>
                    <a:pt x="0" y="0"/>
                  </a:moveTo>
                  <a:lnTo>
                    <a:pt x="41924" y="0"/>
                  </a:lnTo>
                  <a:lnTo>
                    <a:pt x="41924" y="16770"/>
                  </a:lnTo>
                  <a:lnTo>
                    <a:pt x="0" y="16770"/>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9" name="Forma libre: forma 18">
              <a:extLst>
                <a:ext uri="{FF2B5EF4-FFF2-40B4-BE49-F238E27FC236}">
                  <a16:creationId xmlns:a16="http://schemas.microsoft.com/office/drawing/2014/main" id="{1F9571AE-8E6B-673B-2C37-E87458CEB3F7}"/>
                </a:ext>
              </a:extLst>
            </p:cNvPr>
            <p:cNvSpPr/>
            <p:nvPr/>
          </p:nvSpPr>
          <p:spPr>
            <a:xfrm>
              <a:off x="317456" y="103469"/>
              <a:ext cx="41002" cy="41924"/>
            </a:xfrm>
            <a:custGeom>
              <a:avLst/>
              <a:gdLst>
                <a:gd name="connsiteX0" fmla="*/ 11823 w 41002"/>
                <a:gd name="connsiteY0" fmla="*/ 41924 h 41924"/>
                <a:gd name="connsiteX1" fmla="*/ 41002 w 41002"/>
                <a:gd name="connsiteY1" fmla="*/ 12158 h 41924"/>
                <a:gd name="connsiteX2" fmla="*/ 29096 w 41002"/>
                <a:gd name="connsiteY2" fmla="*/ 0 h 41924"/>
                <a:gd name="connsiteX3" fmla="*/ 0 w 41002"/>
                <a:gd name="connsiteY3" fmla="*/ 29766 h 41924"/>
                <a:gd name="connsiteX4" fmla="*/ 11823 w 41002"/>
                <a:gd name="connsiteY4" fmla="*/ 41924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 h="41924">
                  <a:moveTo>
                    <a:pt x="11823" y="41924"/>
                  </a:moveTo>
                  <a:lnTo>
                    <a:pt x="41002" y="12158"/>
                  </a:lnTo>
                  <a:lnTo>
                    <a:pt x="29096" y="0"/>
                  </a:lnTo>
                  <a:lnTo>
                    <a:pt x="0" y="29766"/>
                  </a:lnTo>
                  <a:lnTo>
                    <a:pt x="11823" y="41924"/>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20" name="Forma libre: forma 19">
              <a:extLst>
                <a:ext uri="{FF2B5EF4-FFF2-40B4-BE49-F238E27FC236}">
                  <a16:creationId xmlns:a16="http://schemas.microsoft.com/office/drawing/2014/main" id="{E91B0AC3-DC92-6CD1-A282-1F68D68FB775}"/>
                </a:ext>
              </a:extLst>
            </p:cNvPr>
            <p:cNvSpPr/>
            <p:nvPr/>
          </p:nvSpPr>
          <p:spPr>
            <a:xfrm>
              <a:off x="196797" y="224463"/>
              <a:ext cx="41002" cy="41924"/>
            </a:xfrm>
            <a:custGeom>
              <a:avLst/>
              <a:gdLst>
                <a:gd name="connsiteX0" fmla="*/ 29179 w 41002"/>
                <a:gd name="connsiteY0" fmla="*/ 0 h 41924"/>
                <a:gd name="connsiteX1" fmla="*/ 0 w 41002"/>
                <a:gd name="connsiteY1" fmla="*/ 29850 h 41924"/>
                <a:gd name="connsiteX2" fmla="*/ 11907 w 41002"/>
                <a:gd name="connsiteY2" fmla="*/ 41924 h 41924"/>
                <a:gd name="connsiteX3" fmla="*/ 41002 w 41002"/>
                <a:gd name="connsiteY3" fmla="*/ 12158 h 41924"/>
                <a:gd name="connsiteX4" fmla="*/ 29179 w 41002"/>
                <a:gd name="connsiteY4" fmla="*/ 0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 h="41924">
                  <a:moveTo>
                    <a:pt x="29179" y="0"/>
                  </a:moveTo>
                  <a:lnTo>
                    <a:pt x="0" y="29850"/>
                  </a:lnTo>
                  <a:lnTo>
                    <a:pt x="11907" y="41924"/>
                  </a:lnTo>
                  <a:lnTo>
                    <a:pt x="41002" y="12158"/>
                  </a:lnTo>
                  <a:lnTo>
                    <a:pt x="29179" y="0"/>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21" name="Forma libre: forma 20">
              <a:extLst>
                <a:ext uri="{FF2B5EF4-FFF2-40B4-BE49-F238E27FC236}">
                  <a16:creationId xmlns:a16="http://schemas.microsoft.com/office/drawing/2014/main" id="{5B454C9A-4FD3-1909-3527-C509EC2E9B80}"/>
                </a:ext>
              </a:extLst>
            </p:cNvPr>
            <p:cNvSpPr/>
            <p:nvPr/>
          </p:nvSpPr>
          <p:spPr>
            <a:xfrm>
              <a:off x="269243" y="252553"/>
              <a:ext cx="16769" cy="41924"/>
            </a:xfrm>
            <a:custGeom>
              <a:avLst/>
              <a:gdLst>
                <a:gd name="connsiteX0" fmla="*/ 0 w 16769"/>
                <a:gd name="connsiteY0" fmla="*/ 0 h 41924"/>
                <a:gd name="connsiteX1" fmla="*/ 16770 w 16769"/>
                <a:gd name="connsiteY1" fmla="*/ 0 h 41924"/>
                <a:gd name="connsiteX2" fmla="*/ 16770 w 16769"/>
                <a:gd name="connsiteY2" fmla="*/ 41925 h 41924"/>
                <a:gd name="connsiteX3" fmla="*/ 0 w 16769"/>
                <a:gd name="connsiteY3" fmla="*/ 41925 h 41924"/>
              </a:gdLst>
              <a:ahLst/>
              <a:cxnLst>
                <a:cxn ang="0">
                  <a:pos x="connsiteX0" y="connsiteY0"/>
                </a:cxn>
                <a:cxn ang="0">
                  <a:pos x="connsiteX1" y="connsiteY1"/>
                </a:cxn>
                <a:cxn ang="0">
                  <a:pos x="connsiteX2" y="connsiteY2"/>
                </a:cxn>
                <a:cxn ang="0">
                  <a:pos x="connsiteX3" y="connsiteY3"/>
                </a:cxn>
              </a:cxnLst>
              <a:rect l="l" t="t" r="r" b="b"/>
              <a:pathLst>
                <a:path w="16769" h="41924">
                  <a:moveTo>
                    <a:pt x="0" y="0"/>
                  </a:moveTo>
                  <a:lnTo>
                    <a:pt x="16770" y="0"/>
                  </a:lnTo>
                  <a:lnTo>
                    <a:pt x="16770" y="41925"/>
                  </a:lnTo>
                  <a:lnTo>
                    <a:pt x="0" y="41925"/>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22" name="Forma libre: forma 21">
              <a:extLst>
                <a:ext uri="{FF2B5EF4-FFF2-40B4-BE49-F238E27FC236}">
                  <a16:creationId xmlns:a16="http://schemas.microsoft.com/office/drawing/2014/main" id="{89612628-2EB6-0846-B79C-2752552E07FA}"/>
                </a:ext>
              </a:extLst>
            </p:cNvPr>
            <p:cNvSpPr/>
            <p:nvPr/>
          </p:nvSpPr>
          <p:spPr>
            <a:xfrm>
              <a:off x="317456" y="224463"/>
              <a:ext cx="41002" cy="41924"/>
            </a:xfrm>
            <a:custGeom>
              <a:avLst/>
              <a:gdLst>
                <a:gd name="connsiteX0" fmla="*/ 11823 w 41002"/>
                <a:gd name="connsiteY0" fmla="*/ 0 h 41924"/>
                <a:gd name="connsiteX1" fmla="*/ 41002 w 41002"/>
                <a:gd name="connsiteY1" fmla="*/ 29850 h 41924"/>
                <a:gd name="connsiteX2" fmla="*/ 29096 w 41002"/>
                <a:gd name="connsiteY2" fmla="*/ 41924 h 41924"/>
                <a:gd name="connsiteX3" fmla="*/ 0 w 41002"/>
                <a:gd name="connsiteY3" fmla="*/ 12158 h 41924"/>
                <a:gd name="connsiteX4" fmla="*/ 11823 w 41002"/>
                <a:gd name="connsiteY4" fmla="*/ 0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 h="41924">
                  <a:moveTo>
                    <a:pt x="11823" y="0"/>
                  </a:moveTo>
                  <a:lnTo>
                    <a:pt x="41002" y="29850"/>
                  </a:lnTo>
                  <a:lnTo>
                    <a:pt x="29096" y="41924"/>
                  </a:lnTo>
                  <a:lnTo>
                    <a:pt x="0" y="12158"/>
                  </a:lnTo>
                  <a:lnTo>
                    <a:pt x="11823" y="0"/>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grpSp>
      <p:pic>
        <p:nvPicPr>
          <p:cNvPr id="8" name="Imagen 7">
            <a:extLst>
              <a:ext uri="{FF2B5EF4-FFF2-40B4-BE49-F238E27FC236}">
                <a16:creationId xmlns:a16="http://schemas.microsoft.com/office/drawing/2014/main" id="{F2B7FDE5-FC23-FDA2-D1D7-F45412A0C439}"/>
              </a:ext>
            </a:extLst>
          </p:cNvPr>
          <p:cNvPicPr>
            <a:picLocks noChangeAspect="1"/>
          </p:cNvPicPr>
          <p:nvPr/>
        </p:nvPicPr>
        <p:blipFill>
          <a:blip r:embed="rId7"/>
          <a:stretch>
            <a:fillRect/>
          </a:stretch>
        </p:blipFill>
        <p:spPr>
          <a:xfrm>
            <a:off x="6155084" y="195659"/>
            <a:ext cx="2930577" cy="1943100"/>
          </a:xfrm>
          <a:prstGeom prst="rect">
            <a:avLst/>
          </a:prstGeom>
          <a:ln>
            <a:noFill/>
          </a:ln>
          <a:effectLst>
            <a:outerShdw blurRad="292100" dist="139700" dir="2700000" algn="tl" rotWithShape="0">
              <a:srgbClr val="333333">
                <a:alpha val="65000"/>
              </a:srgbClr>
            </a:outerShdw>
          </a:effectLst>
        </p:spPr>
      </p:pic>
      <p:sp>
        <p:nvSpPr>
          <p:cNvPr id="6" name="2 CuadroTexto">
            <a:extLst>
              <a:ext uri="{FF2B5EF4-FFF2-40B4-BE49-F238E27FC236}">
                <a16:creationId xmlns:a16="http://schemas.microsoft.com/office/drawing/2014/main" id="{E34B1120-F1BC-4B27-5B53-C2D260FD26B3}"/>
              </a:ext>
            </a:extLst>
          </p:cNvPr>
          <p:cNvSpPr txBox="1"/>
          <p:nvPr/>
        </p:nvSpPr>
        <p:spPr>
          <a:xfrm>
            <a:off x="4183122" y="133903"/>
            <a:ext cx="191753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chemeClr val="accent1">
                    <a:lumMod val="75000"/>
                  </a:schemeClr>
                </a:solidFill>
              </a:rPr>
              <a:t>In a cactus</a:t>
            </a:r>
          </a:p>
        </p:txBody>
      </p:sp>
    </p:spTree>
    <p:extLst>
      <p:ext uri="{BB962C8B-B14F-4D97-AF65-F5344CB8AC3E}">
        <p14:creationId xmlns:p14="http://schemas.microsoft.com/office/powerpoint/2010/main" val="3228563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 presetClass="entr" presetSubtype="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anim calcmode="lin" valueType="num">
                                      <p:cBhvr>
                                        <p:cTn id="26" dur="500" fill="hold"/>
                                        <p:tgtEl>
                                          <p:spTgt spid="8"/>
                                        </p:tgtEl>
                                        <p:attrNameLst>
                                          <p:attrName>ppt_x</p:attrName>
                                        </p:attrNameLst>
                                      </p:cBhvr>
                                      <p:tavLst>
                                        <p:tav tm="0">
                                          <p:val>
                                            <p:fltVal val="0.5"/>
                                          </p:val>
                                        </p:tav>
                                        <p:tav tm="100000">
                                          <p:val>
                                            <p:strVal val="#ppt_x"/>
                                          </p:val>
                                        </p:tav>
                                      </p:tavLst>
                                    </p:anim>
                                    <p:anim calcmode="lin" valueType="num">
                                      <p:cBhvr>
                                        <p:cTn id="27" dur="500" fill="hold"/>
                                        <p:tgtEl>
                                          <p:spTgt spid="8"/>
                                        </p:tgtEl>
                                        <p:attrNameLst>
                                          <p:attrName>ppt_y</p:attrName>
                                        </p:attrNameLst>
                                      </p:cBhvr>
                                      <p:tavLst>
                                        <p:tav tm="0">
                                          <p:val>
                                            <p:fltVal val="0.5"/>
                                          </p:val>
                                        </p:tav>
                                        <p:tav tm="100000">
                                          <p:val>
                                            <p:strVal val="#ppt_y"/>
                                          </p:val>
                                        </p:tav>
                                      </p:tavLst>
                                    </p:anim>
                                  </p:childTnLst>
                                </p:cTn>
                              </p:par>
                              <p:par>
                                <p:cTn id="28" presetID="53" presetClass="entr" presetSubtype="16" fill="hold" nodeType="withEffect">
                                  <p:stCondLst>
                                    <p:cond delay="100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53" presetClass="entr" presetSubtype="528" fill="hold" nodeType="withEffect">
                                  <p:stCondLst>
                                    <p:cond delay="2000"/>
                                  </p:stCondLst>
                                  <p:childTnLst>
                                    <p:set>
                                      <p:cBhvr>
                                        <p:cTn id="34" dur="1" fill="hold">
                                          <p:stCondLst>
                                            <p:cond delay="0"/>
                                          </p:stCondLst>
                                        </p:cTn>
                                        <p:tgtEl>
                                          <p:spTgt spid="2053"/>
                                        </p:tgtEl>
                                        <p:attrNameLst>
                                          <p:attrName>style.visibility</p:attrName>
                                        </p:attrNameLst>
                                      </p:cBhvr>
                                      <p:to>
                                        <p:strVal val="visible"/>
                                      </p:to>
                                    </p:set>
                                    <p:anim calcmode="lin" valueType="num">
                                      <p:cBhvr>
                                        <p:cTn id="35" dur="500" fill="hold"/>
                                        <p:tgtEl>
                                          <p:spTgt spid="2053"/>
                                        </p:tgtEl>
                                        <p:attrNameLst>
                                          <p:attrName>ppt_w</p:attrName>
                                        </p:attrNameLst>
                                      </p:cBhvr>
                                      <p:tavLst>
                                        <p:tav tm="0">
                                          <p:val>
                                            <p:fltVal val="0"/>
                                          </p:val>
                                        </p:tav>
                                        <p:tav tm="100000">
                                          <p:val>
                                            <p:strVal val="#ppt_w"/>
                                          </p:val>
                                        </p:tav>
                                      </p:tavLst>
                                    </p:anim>
                                    <p:anim calcmode="lin" valueType="num">
                                      <p:cBhvr>
                                        <p:cTn id="36" dur="500" fill="hold"/>
                                        <p:tgtEl>
                                          <p:spTgt spid="2053"/>
                                        </p:tgtEl>
                                        <p:attrNameLst>
                                          <p:attrName>ppt_h</p:attrName>
                                        </p:attrNameLst>
                                      </p:cBhvr>
                                      <p:tavLst>
                                        <p:tav tm="0">
                                          <p:val>
                                            <p:fltVal val="0"/>
                                          </p:val>
                                        </p:tav>
                                        <p:tav tm="100000">
                                          <p:val>
                                            <p:strVal val="#ppt_h"/>
                                          </p:val>
                                        </p:tav>
                                      </p:tavLst>
                                    </p:anim>
                                    <p:animEffect transition="in" filter="fade">
                                      <p:cBhvr>
                                        <p:cTn id="37" dur="500"/>
                                        <p:tgtEl>
                                          <p:spTgt spid="2053"/>
                                        </p:tgtEl>
                                      </p:cBhvr>
                                    </p:animEffect>
                                    <p:anim calcmode="lin" valueType="num">
                                      <p:cBhvr>
                                        <p:cTn id="38" dur="500" fill="hold"/>
                                        <p:tgtEl>
                                          <p:spTgt spid="2053"/>
                                        </p:tgtEl>
                                        <p:attrNameLst>
                                          <p:attrName>ppt_x</p:attrName>
                                        </p:attrNameLst>
                                      </p:cBhvr>
                                      <p:tavLst>
                                        <p:tav tm="0">
                                          <p:val>
                                            <p:fltVal val="0.5"/>
                                          </p:val>
                                        </p:tav>
                                        <p:tav tm="100000">
                                          <p:val>
                                            <p:strVal val="#ppt_x"/>
                                          </p:val>
                                        </p:tav>
                                      </p:tavLst>
                                    </p:anim>
                                    <p:anim calcmode="lin" valueType="num">
                                      <p:cBhvr>
                                        <p:cTn id="39" dur="500" fill="hold"/>
                                        <p:tgtEl>
                                          <p:spTgt spid="2053"/>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3500"/>
                                  </p:stCondLst>
                                  <p:childTnLst>
                                    <p:set>
                                      <p:cBhvr>
                                        <p:cTn id="41" dur="1" fill="hold">
                                          <p:stCondLst>
                                            <p:cond delay="0"/>
                                          </p:stCondLst>
                                        </p:cTn>
                                        <p:tgtEl>
                                          <p:spTgt spid="2055"/>
                                        </p:tgtEl>
                                        <p:attrNameLst>
                                          <p:attrName>style.visibility</p:attrName>
                                        </p:attrNameLst>
                                      </p:cBhvr>
                                      <p:to>
                                        <p:strVal val="visible"/>
                                      </p:to>
                                    </p:set>
                                    <p:anim calcmode="lin" valueType="num">
                                      <p:cBhvr>
                                        <p:cTn id="42" dur="500" fill="hold"/>
                                        <p:tgtEl>
                                          <p:spTgt spid="2055"/>
                                        </p:tgtEl>
                                        <p:attrNameLst>
                                          <p:attrName>ppt_w</p:attrName>
                                        </p:attrNameLst>
                                      </p:cBhvr>
                                      <p:tavLst>
                                        <p:tav tm="0">
                                          <p:val>
                                            <p:fltVal val="0"/>
                                          </p:val>
                                        </p:tav>
                                        <p:tav tm="100000">
                                          <p:val>
                                            <p:strVal val="#ppt_w"/>
                                          </p:val>
                                        </p:tav>
                                      </p:tavLst>
                                    </p:anim>
                                    <p:anim calcmode="lin" valueType="num">
                                      <p:cBhvr>
                                        <p:cTn id="43" dur="500" fill="hold"/>
                                        <p:tgtEl>
                                          <p:spTgt spid="2055"/>
                                        </p:tgtEl>
                                        <p:attrNameLst>
                                          <p:attrName>ppt_h</p:attrName>
                                        </p:attrNameLst>
                                      </p:cBhvr>
                                      <p:tavLst>
                                        <p:tav tm="0">
                                          <p:val>
                                            <p:fltVal val="0"/>
                                          </p:val>
                                        </p:tav>
                                        <p:tav tm="100000">
                                          <p:val>
                                            <p:strVal val="#ppt_h"/>
                                          </p:val>
                                        </p:tav>
                                      </p:tavLst>
                                    </p:anim>
                                    <p:animEffect transition="in" filter="fade">
                                      <p:cBhvr>
                                        <p:cTn id="44" dur="500"/>
                                        <p:tgtEl>
                                          <p:spTgt spid="2055"/>
                                        </p:tgtEl>
                                      </p:cBhvr>
                                    </p:animEffect>
                                    <p:anim calcmode="lin" valueType="num">
                                      <p:cBhvr>
                                        <p:cTn id="45" dur="500" fill="hold"/>
                                        <p:tgtEl>
                                          <p:spTgt spid="2055"/>
                                        </p:tgtEl>
                                        <p:attrNameLst>
                                          <p:attrName>ppt_x</p:attrName>
                                        </p:attrNameLst>
                                      </p:cBhvr>
                                      <p:tavLst>
                                        <p:tav tm="0">
                                          <p:val>
                                            <p:fltVal val="0.5"/>
                                          </p:val>
                                        </p:tav>
                                        <p:tav tm="100000">
                                          <p:val>
                                            <p:strVal val="#ppt_x"/>
                                          </p:val>
                                        </p:tav>
                                      </p:tavLst>
                                    </p:anim>
                                    <p:anim calcmode="lin" valueType="num">
                                      <p:cBhvr>
                                        <p:cTn id="46" dur="500" fill="hold"/>
                                        <p:tgtEl>
                                          <p:spTgt spid="2055"/>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4750"/>
                                  </p:stCondLst>
                                  <p:childTnLst>
                                    <p:set>
                                      <p:cBhvr>
                                        <p:cTn id="48" dur="1" fill="hold">
                                          <p:stCondLst>
                                            <p:cond delay="0"/>
                                          </p:stCondLst>
                                        </p:cTn>
                                        <p:tgtEl>
                                          <p:spTgt spid="2052"/>
                                        </p:tgtEl>
                                        <p:attrNameLst>
                                          <p:attrName>style.visibility</p:attrName>
                                        </p:attrNameLst>
                                      </p:cBhvr>
                                      <p:to>
                                        <p:strVal val="visible"/>
                                      </p:to>
                                    </p:set>
                                    <p:anim calcmode="lin" valueType="num">
                                      <p:cBhvr>
                                        <p:cTn id="49" dur="500" fill="hold"/>
                                        <p:tgtEl>
                                          <p:spTgt spid="2052"/>
                                        </p:tgtEl>
                                        <p:attrNameLst>
                                          <p:attrName>ppt_w</p:attrName>
                                        </p:attrNameLst>
                                      </p:cBhvr>
                                      <p:tavLst>
                                        <p:tav tm="0">
                                          <p:val>
                                            <p:fltVal val="0"/>
                                          </p:val>
                                        </p:tav>
                                        <p:tav tm="100000">
                                          <p:val>
                                            <p:strVal val="#ppt_w"/>
                                          </p:val>
                                        </p:tav>
                                      </p:tavLst>
                                    </p:anim>
                                    <p:anim calcmode="lin" valueType="num">
                                      <p:cBhvr>
                                        <p:cTn id="50" dur="500" fill="hold"/>
                                        <p:tgtEl>
                                          <p:spTgt spid="2052"/>
                                        </p:tgtEl>
                                        <p:attrNameLst>
                                          <p:attrName>ppt_h</p:attrName>
                                        </p:attrNameLst>
                                      </p:cBhvr>
                                      <p:tavLst>
                                        <p:tav tm="0">
                                          <p:val>
                                            <p:fltVal val="0"/>
                                          </p:val>
                                        </p:tav>
                                        <p:tav tm="100000">
                                          <p:val>
                                            <p:strVal val="#ppt_h"/>
                                          </p:val>
                                        </p:tav>
                                      </p:tavLst>
                                    </p:anim>
                                    <p:animEffect transition="in" filter="fade">
                                      <p:cBhvr>
                                        <p:cTn id="51" dur="500"/>
                                        <p:tgtEl>
                                          <p:spTgt spid="2052"/>
                                        </p:tgtEl>
                                      </p:cBhvr>
                                    </p:animEffect>
                                    <p:anim calcmode="lin" valueType="num">
                                      <p:cBhvr>
                                        <p:cTn id="52" dur="500" fill="hold"/>
                                        <p:tgtEl>
                                          <p:spTgt spid="2052"/>
                                        </p:tgtEl>
                                        <p:attrNameLst>
                                          <p:attrName>ppt_x</p:attrName>
                                        </p:attrNameLst>
                                      </p:cBhvr>
                                      <p:tavLst>
                                        <p:tav tm="0">
                                          <p:val>
                                            <p:fltVal val="0.5"/>
                                          </p:val>
                                        </p:tav>
                                        <p:tav tm="100000">
                                          <p:val>
                                            <p:strVal val="#ppt_x"/>
                                          </p:val>
                                        </p:tav>
                                      </p:tavLst>
                                    </p:anim>
                                    <p:anim calcmode="lin" valueType="num">
                                      <p:cBhvr>
                                        <p:cTn id="53" dur="500" fill="hold"/>
                                        <p:tgtEl>
                                          <p:spTgt spid="20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979254" y="65899"/>
            <a:ext cx="3172530"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err="1">
                <a:solidFill>
                  <a:srgbClr val="FFFF00"/>
                </a:solidFill>
              </a:rPr>
              <a:t>Where</a:t>
            </a:r>
            <a:r>
              <a:rPr lang="es-ES" sz="2800" b="1" dirty="0">
                <a:solidFill>
                  <a:srgbClr val="FFFF00"/>
                </a:solidFill>
              </a:rPr>
              <a:t> do </a:t>
            </a:r>
            <a:r>
              <a:rPr lang="es-ES" sz="2800" b="1" dirty="0" err="1">
                <a:solidFill>
                  <a:srgbClr val="FFFF00"/>
                </a:solidFill>
              </a:rPr>
              <a:t>you</a:t>
            </a:r>
            <a:r>
              <a:rPr lang="es-ES" sz="2800" b="1" dirty="0">
                <a:solidFill>
                  <a:srgbClr val="FFFF00"/>
                </a:solidFill>
              </a:rPr>
              <a:t> </a:t>
            </a:r>
            <a:r>
              <a:rPr lang="es-ES" sz="2800" b="1" dirty="0" err="1">
                <a:solidFill>
                  <a:srgbClr val="FFFF00"/>
                </a:solidFill>
              </a:rPr>
              <a:t>live</a:t>
            </a:r>
            <a:r>
              <a:rPr lang="es-ES" sz="2800" b="1" dirty="0">
                <a:solidFill>
                  <a:srgbClr val="FFFF00"/>
                </a:solidFill>
              </a:rPr>
              <a:t>?</a:t>
            </a:r>
          </a:p>
        </p:txBody>
      </p:sp>
      <p:sp>
        <p:nvSpPr>
          <p:cNvPr id="3" name="2 CuadroTexto"/>
          <p:cNvSpPr txBox="1"/>
          <p:nvPr/>
        </p:nvSpPr>
        <p:spPr>
          <a:xfrm>
            <a:off x="3647728" y="1271952"/>
            <a:ext cx="3876201" cy="5324535"/>
          </a:xfrm>
          <a:prstGeom prst="rect">
            <a:avLst/>
          </a:prstGeom>
          <a:noFill/>
        </p:spPr>
        <p:txBody>
          <a:bodyPr wrap="square" rtlCol="0">
            <a:spAutoFit/>
          </a:bodyPr>
          <a:lstStyle/>
          <a:p>
            <a:r>
              <a:rPr lang="en-US" sz="2000" dirty="0"/>
              <a:t>Wasps build their papery home. Papery home is made from the fiber that wasps get from grass, plant stems, poles, cardboard boxes, and dried vegetables, among many other sources. They mix this with their saliva and water to soften it all up</a:t>
            </a:r>
            <a:r>
              <a:rPr lang="es-ES" sz="2000" dirty="0"/>
              <a:t>. </a:t>
            </a:r>
          </a:p>
          <a:p>
            <a:endParaRPr lang="es-ES" sz="2000" dirty="0"/>
          </a:p>
          <a:p>
            <a:r>
              <a:rPr lang="en-US" sz="2000" dirty="0"/>
              <a:t>Wasps arrange cells irregularly; others vertically. The nests have several floors and each of these is separated from the other by papery ropes. Most nests are hung between tree branches, although some are at ground level, in burrows</a:t>
            </a:r>
            <a:r>
              <a:rPr lang="es-ES" sz="2000" dirty="0"/>
              <a:t>.</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8315" y="143055"/>
            <a:ext cx="4536503" cy="4772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a:extLst>
              <a:ext uri="{FF2B5EF4-FFF2-40B4-BE49-F238E27FC236}">
                <a16:creationId xmlns:a16="http://schemas.microsoft.com/office/drawing/2014/main" id="{90C1F774-13CF-B943-15B8-DB9A75BC1711}"/>
              </a:ext>
            </a:extLst>
          </p:cNvPr>
          <p:cNvPicPr>
            <a:picLocks noChangeAspect="1"/>
          </p:cNvPicPr>
          <p:nvPr/>
        </p:nvPicPr>
        <p:blipFill rotWithShape="1">
          <a:blip r:embed="rId4"/>
          <a:srcRect r="19498"/>
          <a:stretch/>
        </p:blipFill>
        <p:spPr>
          <a:xfrm>
            <a:off x="166314" y="1030595"/>
            <a:ext cx="3326428" cy="2749736"/>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A376F91B-F8A5-3D04-F2C8-2A1AF6252675}"/>
              </a:ext>
            </a:extLst>
          </p:cNvPr>
          <p:cNvPicPr>
            <a:picLocks noChangeAspect="1"/>
          </p:cNvPicPr>
          <p:nvPr/>
        </p:nvPicPr>
        <p:blipFill rotWithShape="1">
          <a:blip r:embed="rId5"/>
          <a:srcRect l="12294" r="9333"/>
          <a:stretch/>
        </p:blipFill>
        <p:spPr>
          <a:xfrm>
            <a:off x="160343" y="4149080"/>
            <a:ext cx="3280663" cy="252028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9CFAF698-F2F0-EBEA-E58E-672E0BC76A89}"/>
              </a:ext>
            </a:extLst>
          </p:cNvPr>
          <p:cNvPicPr>
            <a:picLocks noChangeAspect="1"/>
          </p:cNvPicPr>
          <p:nvPr/>
        </p:nvPicPr>
        <p:blipFill rotWithShape="1">
          <a:blip r:embed="rId6"/>
          <a:srcRect l="4466"/>
          <a:stretch/>
        </p:blipFill>
        <p:spPr>
          <a:xfrm>
            <a:off x="7518314" y="5112593"/>
            <a:ext cx="2675293" cy="1628775"/>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970D35C9-81EF-4DB7-A491-07BDF1035387}"/>
              </a:ext>
            </a:extLst>
          </p:cNvPr>
          <p:cNvPicPr>
            <a:picLocks noChangeAspect="1"/>
          </p:cNvPicPr>
          <p:nvPr/>
        </p:nvPicPr>
        <p:blipFill rotWithShape="1">
          <a:blip r:embed="rId7"/>
          <a:srcRect l="19160" r="19127"/>
          <a:stretch/>
        </p:blipFill>
        <p:spPr>
          <a:xfrm>
            <a:off x="10326626" y="5103068"/>
            <a:ext cx="1728192" cy="1638300"/>
          </a:xfrm>
          <a:prstGeom prst="rect">
            <a:avLst/>
          </a:prstGeom>
          <a:ln>
            <a:noFill/>
          </a:ln>
          <a:effectLst>
            <a:outerShdw blurRad="292100" dist="139700" dir="2700000" algn="tl" rotWithShape="0">
              <a:srgbClr val="333333">
                <a:alpha val="65000"/>
              </a:srgbClr>
            </a:outerShdw>
          </a:effectLst>
        </p:spPr>
      </p:pic>
      <p:pic>
        <p:nvPicPr>
          <p:cNvPr id="12" name="Imagen 11" descr="Imagen que contiene objeto, panal, nido, pastel&#10;&#10;Descripción generada automáticamente">
            <a:extLst>
              <a:ext uri="{FF2B5EF4-FFF2-40B4-BE49-F238E27FC236}">
                <a16:creationId xmlns:a16="http://schemas.microsoft.com/office/drawing/2014/main" id="{E04E204C-9489-2734-4BF6-357E1E9F56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79" y="72108"/>
            <a:ext cx="910760" cy="849516"/>
          </a:xfrm>
          <a:prstGeom prst="rect">
            <a:avLst/>
          </a:prstGeom>
        </p:spPr>
      </p:pic>
      <p:sp>
        <p:nvSpPr>
          <p:cNvPr id="4" name="1 CuadroTexto">
            <a:extLst>
              <a:ext uri="{FF2B5EF4-FFF2-40B4-BE49-F238E27FC236}">
                <a16:creationId xmlns:a16="http://schemas.microsoft.com/office/drawing/2014/main" id="{D4BD65E1-DBE4-60F4-1A1C-0FB71EFB0C38}"/>
              </a:ext>
            </a:extLst>
          </p:cNvPr>
          <p:cNvSpPr txBox="1"/>
          <p:nvPr/>
        </p:nvSpPr>
        <p:spPr>
          <a:xfrm>
            <a:off x="4151784" y="65899"/>
            <a:ext cx="3604578"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FFFF00"/>
                </a:solidFill>
              </a:rPr>
              <a:t>In </a:t>
            </a:r>
            <a:r>
              <a:rPr lang="es-ES" sz="2800" b="1" dirty="0" err="1">
                <a:solidFill>
                  <a:srgbClr val="FFFF00"/>
                </a:solidFill>
              </a:rPr>
              <a:t>my</a:t>
            </a:r>
            <a:r>
              <a:rPr lang="es-ES" sz="2800" b="1" dirty="0">
                <a:solidFill>
                  <a:srgbClr val="FFFF00"/>
                </a:solidFill>
              </a:rPr>
              <a:t> </a:t>
            </a:r>
            <a:r>
              <a:rPr lang="es-ES" sz="2800" b="1" dirty="0" err="1">
                <a:solidFill>
                  <a:srgbClr val="FFFF00"/>
                </a:solidFill>
              </a:rPr>
              <a:t>papery</a:t>
            </a:r>
            <a:r>
              <a:rPr lang="es-ES" sz="2800" b="1" dirty="0">
                <a:solidFill>
                  <a:srgbClr val="FFFF00"/>
                </a:solidFill>
              </a:rPr>
              <a:t> home</a:t>
            </a:r>
          </a:p>
        </p:txBody>
      </p:sp>
    </p:spTree>
    <p:extLst>
      <p:ext uri="{BB962C8B-B14F-4D97-AF65-F5344CB8AC3E}">
        <p14:creationId xmlns:p14="http://schemas.microsoft.com/office/powerpoint/2010/main" val="153808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par>
                                <p:cTn id="20" presetID="2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5"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left)">
                                      <p:cBhvr>
                                        <p:cTn id="44" dur="500"/>
                                        <p:tgtEl>
                                          <p:spTgt spid="3">
                                            <p:txEl>
                                              <p:pRg st="2" end="2"/>
                                            </p:txEl>
                                          </p:spTgt>
                                        </p:tgtEl>
                                      </p:cBhvr>
                                    </p:animEffect>
                                  </p:childTnLst>
                                </p:cTn>
                              </p:par>
                              <p:par>
                                <p:cTn id="45" presetID="25" presetClass="entr" presetSubtype="0" fill="hold" nodeType="withEffect">
                                  <p:stCondLst>
                                    <p:cond delay="0"/>
                                  </p:stCondLst>
                                  <p:childTnLst>
                                    <p:set>
                                      <p:cBhvr>
                                        <p:cTn id="46" dur="1" fill="hold">
                                          <p:stCondLst>
                                            <p:cond delay="0"/>
                                          </p:stCondLst>
                                        </p:cTn>
                                        <p:tgtEl>
                                          <p:spTgt spid="4098"/>
                                        </p:tgtEl>
                                        <p:attrNameLst>
                                          <p:attrName>style.visibility</p:attrName>
                                        </p:attrNameLst>
                                      </p:cBhvr>
                                      <p:to>
                                        <p:strVal val="visible"/>
                                      </p:to>
                                    </p:set>
                                    <p:anim calcmode="lin" valueType="num">
                                      <p:cBhvr>
                                        <p:cTn id="4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50" dur="1000" fill="hold"/>
                                        <p:tgtEl>
                                          <p:spTgt spid="409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4098"/>
                                        </p:tgtEl>
                                      </p:cBhvr>
                                    </p:animEffect>
                                  </p:childTnLst>
                                </p:cTn>
                              </p:par>
                              <p:par>
                                <p:cTn id="55" presetID="25"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60" dur="1000" fill="hold"/>
                                        <p:tgtEl>
                                          <p:spTgt spid="7"/>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7"/>
                                        </p:tgtEl>
                                      </p:cBhvr>
                                    </p:animEffect>
                                  </p:childTnLst>
                                </p:cTn>
                              </p:par>
                              <p:par>
                                <p:cTn id="65" presetID="25"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70" dur="1000" fill="hold"/>
                                        <p:tgtEl>
                                          <p:spTgt spid="8"/>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4044</TotalTime>
  <Words>2751</Words>
  <Application>Microsoft Office PowerPoint</Application>
  <PresentationFormat>Panorámica</PresentationFormat>
  <Paragraphs>112</Paragraphs>
  <Slides>23</Slides>
  <Notes>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Eunice</dc:creator>
  <cp:lastModifiedBy>Sergio</cp:lastModifiedBy>
  <cp:revision>480</cp:revision>
  <dcterms:created xsi:type="dcterms:W3CDTF">2015-03-01T09:00:52Z</dcterms:created>
  <dcterms:modified xsi:type="dcterms:W3CDTF">2024-08-07T19:58:05Z</dcterms:modified>
</cp:coreProperties>
</file>