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79" r:id="rId3"/>
    <p:sldId id="258" r:id="rId4"/>
    <p:sldId id="259" r:id="rId5"/>
    <p:sldId id="260" r:id="rId6"/>
    <p:sldId id="261" r:id="rId7"/>
    <p:sldId id="262" r:id="rId8"/>
    <p:sldId id="263" r:id="rId9"/>
    <p:sldId id="278" r:id="rId10"/>
    <p:sldId id="265" r:id="rId11"/>
    <p:sldId id="266" r:id="rId12"/>
    <p:sldId id="267" r:id="rId13"/>
    <p:sldId id="268" r:id="rId14"/>
    <p:sldId id="269" r:id="rId15"/>
    <p:sldId id="270" r:id="rId16"/>
    <p:sldId id="271" r:id="rId17"/>
    <p:sldId id="272" r:id="rId18"/>
    <p:sldId id="273" r:id="rId19"/>
    <p:sldId id="274" r:id="rId20"/>
    <p:sldId id="275" r:id="rId21"/>
    <p:sldId id="280" r:id="rId22"/>
  </p:sldIdLst>
  <p:sldSz cx="12192000" cy="6858000"/>
  <p:notesSz cx="6858000" cy="9144000"/>
  <p:embeddedFontLst>
    <p:embeddedFont>
      <p:font typeface="Aldo Pro Black" panose="00000A00000000000000" charset="0"/>
      <p:bold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3FD"/>
    <a:srgbClr val="E5AFFB"/>
    <a:srgbClr val="380C28"/>
    <a:srgbClr val="624378"/>
    <a:srgbClr val="76548D"/>
    <a:srgbClr val="FFFFFF"/>
    <a:srgbClr val="8C67A4"/>
    <a:srgbClr val="487F91"/>
    <a:srgbClr val="3B587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A5A94-B9D8-4039-9FEC-8BF1DB44AC32}" v="228" dt="2024-07-23T23:55:52.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59FC04-3E0A-EC03-C69E-AE83E0F3C5D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B79684E-A686-2D77-1A54-522FB8439A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B6FF4B-BFA9-2326-A1EC-6A5523AC5584}"/>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5" name="Marcador de pie de página 4">
            <a:extLst>
              <a:ext uri="{FF2B5EF4-FFF2-40B4-BE49-F238E27FC236}">
                <a16:creationId xmlns:a16="http://schemas.microsoft.com/office/drawing/2014/main" id="{03558D23-9C6F-D9E5-D231-8EC19FE7F0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D1C2AC-DF49-0379-7337-96FC70CEFE65}"/>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326457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47A96-1019-C17E-3B86-91F9484D033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0231BC6-1AD6-F311-5696-174F476C791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069A03-2E4F-3A96-94F7-B0BB19E9A989}"/>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5" name="Marcador de pie de página 4">
            <a:extLst>
              <a:ext uri="{FF2B5EF4-FFF2-40B4-BE49-F238E27FC236}">
                <a16:creationId xmlns:a16="http://schemas.microsoft.com/office/drawing/2014/main" id="{334D267E-B73A-5553-D9CC-E520363FA1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E94EAA-4B83-E1A0-F94B-2876122172EA}"/>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247589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8EC33B-A696-4E1D-4E6E-5E53C17FF72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577945E-32EA-4E66-C9A0-1366E894873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BC6290-0406-AB4E-7802-D65ACADABFA7}"/>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5" name="Marcador de pie de página 4">
            <a:extLst>
              <a:ext uri="{FF2B5EF4-FFF2-40B4-BE49-F238E27FC236}">
                <a16:creationId xmlns:a16="http://schemas.microsoft.com/office/drawing/2014/main" id="{1411752B-575F-7B05-34A1-6EEDBC0C32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C378704-874A-6192-34A3-09BD2B47A3F5}"/>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382654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E89F94-3BBB-5933-84DC-93F9A290A3A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DF73AF-2C85-DCA0-3E40-DF63511EE1D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51AB8C-9C1B-4751-CA7E-BDB2C8188671}"/>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5" name="Marcador de pie de página 4">
            <a:extLst>
              <a:ext uri="{FF2B5EF4-FFF2-40B4-BE49-F238E27FC236}">
                <a16:creationId xmlns:a16="http://schemas.microsoft.com/office/drawing/2014/main" id="{6B6766C6-A8D0-78BC-1064-07685E4A22B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05CA01-AE88-811C-824F-2F72D62B3ABB}"/>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109169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2D8B91-ACA5-90C0-A5DE-E4599124586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C05AC8-3551-E5CF-93E9-7C3DA96CD4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A5AB4EB-2A87-28B0-34A0-5651A7C5326A}"/>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5" name="Marcador de pie de página 4">
            <a:extLst>
              <a:ext uri="{FF2B5EF4-FFF2-40B4-BE49-F238E27FC236}">
                <a16:creationId xmlns:a16="http://schemas.microsoft.com/office/drawing/2014/main" id="{24E56129-05F3-A608-AE96-FA1C29F7E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DBE926-801F-FC51-DFE5-01A92B2C554B}"/>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321835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C4A37-3D33-86F0-2AF9-F3823DC358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C5A34AA-5B4B-1ED5-FF83-B82CDBF972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3DBC35-5B52-86D7-D54A-24503520D2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E0D8C62-C3AE-4BB0-D329-4269E6FE7F4B}"/>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6" name="Marcador de pie de página 5">
            <a:extLst>
              <a:ext uri="{FF2B5EF4-FFF2-40B4-BE49-F238E27FC236}">
                <a16:creationId xmlns:a16="http://schemas.microsoft.com/office/drawing/2014/main" id="{DF1C6360-155C-7B56-DC78-1DF9F6DA2B0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84018D-6D3A-AD72-D7BE-CD241ECD4550}"/>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42709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52EB23-93FC-7E71-FDDF-8E9DDEE2D79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750BB92-16A2-06CF-A638-3BCC2A34D5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828C842-4D12-C5D9-AD7B-80C5C5233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BAB8364-3365-214D-4DA3-D7752A42C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8C74F1D-2251-98B6-3C65-5D35ED5D661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F96D6C6-07B6-B7D1-EC06-E80D03470365}"/>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8" name="Marcador de pie de página 7">
            <a:extLst>
              <a:ext uri="{FF2B5EF4-FFF2-40B4-BE49-F238E27FC236}">
                <a16:creationId xmlns:a16="http://schemas.microsoft.com/office/drawing/2014/main" id="{F23CDD75-8A34-D41A-70B7-6F58400AC9F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4B6988E-23B3-40D3-5500-77C659FF991A}"/>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790455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86143A-7520-1F10-7920-BE20E4302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933F3D-9AE5-9475-48E2-E9581D469AC3}"/>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4" name="Marcador de pie de página 3">
            <a:extLst>
              <a:ext uri="{FF2B5EF4-FFF2-40B4-BE49-F238E27FC236}">
                <a16:creationId xmlns:a16="http://schemas.microsoft.com/office/drawing/2014/main" id="{83A6E1B0-30B4-9D32-FCE2-D7013967273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B4C2E3C-4081-D07C-EA3E-E2D28A602585}"/>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254969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28FA1C-FD78-089E-5642-2F209480C4AD}"/>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3" name="Marcador de pie de página 2">
            <a:extLst>
              <a:ext uri="{FF2B5EF4-FFF2-40B4-BE49-F238E27FC236}">
                <a16:creationId xmlns:a16="http://schemas.microsoft.com/office/drawing/2014/main" id="{3673D5F4-C61B-13C2-5084-D1799DAA1B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EAE2400-303B-B765-69E1-A07942EDA90B}"/>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338586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3A6D3-A1B7-528F-E3B4-38F0CA540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5F79C0-003F-2AE5-7E95-36A46D1FB6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757B212-C055-E00C-525C-9C998643F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C1ECEF3-8FB4-1D35-1C1D-C6AB93D7D4F7}"/>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6" name="Marcador de pie de página 5">
            <a:extLst>
              <a:ext uri="{FF2B5EF4-FFF2-40B4-BE49-F238E27FC236}">
                <a16:creationId xmlns:a16="http://schemas.microsoft.com/office/drawing/2014/main" id="{2C92F4B3-F087-186C-259D-823ADBE64A6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80A6147-2D92-0BBF-7D8A-CFE2ECE9DBAA}"/>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196290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4B7A58-3CAE-CAF0-24F8-B583428A78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6FABC50-0D5E-E392-2039-6FC704FA4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DBF9186-2133-68FC-0EDD-A1A250F2B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145AC8-FDAE-DBCE-7E7F-24CD6A6F4633}"/>
              </a:ext>
            </a:extLst>
          </p:cNvPr>
          <p:cNvSpPr>
            <a:spLocks noGrp="1"/>
          </p:cNvSpPr>
          <p:nvPr>
            <p:ph type="dt" sz="half" idx="10"/>
          </p:nvPr>
        </p:nvSpPr>
        <p:spPr/>
        <p:txBody>
          <a:bodyPr/>
          <a:lstStyle/>
          <a:p>
            <a:fld id="{F62B27F2-A8AA-4AC7-A5A0-77A693CBEE9A}" type="datetimeFigureOut">
              <a:rPr lang="es-ES" smtClean="0"/>
              <a:t>07/08/2024</a:t>
            </a:fld>
            <a:endParaRPr lang="es-ES"/>
          </a:p>
        </p:txBody>
      </p:sp>
      <p:sp>
        <p:nvSpPr>
          <p:cNvPr id="6" name="Marcador de pie de página 5">
            <a:extLst>
              <a:ext uri="{FF2B5EF4-FFF2-40B4-BE49-F238E27FC236}">
                <a16:creationId xmlns:a16="http://schemas.microsoft.com/office/drawing/2014/main" id="{11A9BA3A-C69D-4AFB-4A16-75B4910E6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36FEA5-438C-8BEB-64B7-DC6CE8BE5ACF}"/>
              </a:ext>
            </a:extLst>
          </p:cNvPr>
          <p:cNvSpPr>
            <a:spLocks noGrp="1"/>
          </p:cNvSpPr>
          <p:nvPr>
            <p:ph type="sldNum" sz="quarter" idx="12"/>
          </p:nvPr>
        </p:nvSpPr>
        <p:spPr/>
        <p:txBody>
          <a:bodyPr/>
          <a:lstStyle/>
          <a:p>
            <a:fld id="{C0BD6041-7790-4335-BF4D-6BAC72C8B905}" type="slidenum">
              <a:rPr lang="es-ES" smtClean="0"/>
              <a:t>‹Nº›</a:t>
            </a:fld>
            <a:endParaRPr lang="es-ES"/>
          </a:p>
        </p:txBody>
      </p:sp>
    </p:spTree>
    <p:extLst>
      <p:ext uri="{BB962C8B-B14F-4D97-AF65-F5344CB8AC3E}">
        <p14:creationId xmlns:p14="http://schemas.microsoft.com/office/powerpoint/2010/main" val="4128834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77BCFA1-8987-886B-0E4B-F0AD3E072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76BC7A7-0AE2-89C4-C6A6-05F73D473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A581F1-8CAD-AE0D-9D3A-4BAA944BE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B27F2-A8AA-4AC7-A5A0-77A693CBEE9A}" type="datetimeFigureOut">
              <a:rPr lang="es-ES" smtClean="0"/>
              <a:t>07/08/2024</a:t>
            </a:fld>
            <a:endParaRPr lang="es-ES"/>
          </a:p>
        </p:txBody>
      </p:sp>
      <p:sp>
        <p:nvSpPr>
          <p:cNvPr id="5" name="Marcador de pie de página 4">
            <a:extLst>
              <a:ext uri="{FF2B5EF4-FFF2-40B4-BE49-F238E27FC236}">
                <a16:creationId xmlns:a16="http://schemas.microsoft.com/office/drawing/2014/main" id="{E447C813-9D70-3D0F-3DA1-10C79490B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6E43ADF-7669-FD4E-264E-85B59BF62A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D6041-7790-4335-BF4D-6BAC72C8B905}" type="slidenum">
              <a:rPr lang="es-ES" smtClean="0"/>
              <a:t>‹Nº›</a:t>
            </a:fld>
            <a:endParaRPr lang="es-ES"/>
          </a:p>
        </p:txBody>
      </p:sp>
    </p:spTree>
    <p:extLst>
      <p:ext uri="{BB962C8B-B14F-4D97-AF65-F5344CB8AC3E}">
        <p14:creationId xmlns:p14="http://schemas.microsoft.com/office/powerpoint/2010/main" val="1217856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emf"/><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jpg"/><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2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11" Type="http://schemas.openxmlformats.org/officeDocument/2006/relationships/image" Target="../media/image28.emf"/><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512791-95FE-761D-2300-283CF8DE1C80}"/>
              </a:ext>
            </a:extLst>
          </p:cNvPr>
          <p:cNvSpPr txBox="1"/>
          <p:nvPr/>
        </p:nvSpPr>
        <p:spPr>
          <a:xfrm>
            <a:off x="1088571" y="6046053"/>
            <a:ext cx="10014857"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n/>
                <a:solidFill>
                  <a:srgbClr val="8D5449"/>
                </a:solidFill>
              </a:rPr>
              <a:t>WOMEN FILLED WITH THE HOLY SPIRIT</a:t>
            </a:r>
            <a:endParaRPr lang="es-ES" sz="4800" b="1" dirty="0">
              <a:ln/>
              <a:solidFill>
                <a:srgbClr val="8D5449"/>
              </a:solidFill>
            </a:endParaRPr>
          </a:p>
        </p:txBody>
      </p:sp>
      <p:pic>
        <p:nvPicPr>
          <p:cNvPr id="7" name="Imagen 6" descr="Un grupo de mujeres sonriendo&#10;&#10;Descripción generada automáticamente">
            <a:extLst>
              <a:ext uri="{FF2B5EF4-FFF2-40B4-BE49-F238E27FC236}">
                <a16:creationId xmlns:a16="http://schemas.microsoft.com/office/drawing/2014/main" id="{053DB79B-6C15-4F88-CA43-059B08BE8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spTree>
    <p:extLst>
      <p:ext uri="{BB962C8B-B14F-4D97-AF65-F5344CB8AC3E}">
        <p14:creationId xmlns:p14="http://schemas.microsoft.com/office/powerpoint/2010/main" val="222843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27000" r="-26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729DE7-DD0D-12C8-179A-FFDDD4B4AACB}"/>
              </a:ext>
            </a:extLst>
          </p:cNvPr>
          <p:cNvSpPr txBox="1"/>
          <p:nvPr/>
        </p:nvSpPr>
        <p:spPr>
          <a:xfrm>
            <a:off x="1113092" y="220430"/>
            <a:ext cx="6881567" cy="1200329"/>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It must have been difficult for you to live in the time when the people of Israel, whom you loved so much, were oppressed and cornered by a pagan people</a:t>
            </a:r>
            <a:r>
              <a:rPr lang="es-ES" dirty="0"/>
              <a:t>.</a:t>
            </a:r>
          </a:p>
        </p:txBody>
      </p:sp>
      <p:sp>
        <p:nvSpPr>
          <p:cNvPr id="5" name="CuadroTexto 4">
            <a:extLst>
              <a:ext uri="{FF2B5EF4-FFF2-40B4-BE49-F238E27FC236}">
                <a16:creationId xmlns:a16="http://schemas.microsoft.com/office/drawing/2014/main" id="{43FE00C7-0450-BB22-D5DE-BE0ED0CC808C}"/>
              </a:ext>
            </a:extLst>
          </p:cNvPr>
          <p:cNvSpPr txBox="1"/>
          <p:nvPr/>
        </p:nvSpPr>
        <p:spPr>
          <a:xfrm>
            <a:off x="331962" y="1630152"/>
            <a:ext cx="7343960" cy="2092881"/>
          </a:xfrm>
          <a:prstGeom prst="rect">
            <a:avLst/>
          </a:prstGeom>
          <a:noFill/>
        </p:spPr>
        <p:txBody>
          <a:bodyPr wrap="square">
            <a:spAutoFit/>
          </a:bodyPr>
          <a:lstStyle/>
          <a:p>
            <a:pPr defTabSz="271463">
              <a:spcBef>
                <a:spcPts val="600"/>
              </a:spcBef>
            </a:pPr>
            <a:r>
              <a:rPr lang="es-ES" sz="2000" b="1" dirty="0"/>
              <a:t>	</a:t>
            </a:r>
            <a:r>
              <a:rPr lang="en-US" sz="2000" b="1" dirty="0"/>
              <a:t>That's how it was. In those difficult times, I was chosen by God to be judge and prophetess of Israel</a:t>
            </a:r>
            <a:r>
              <a:rPr lang="es-ES" sz="2000" b="1" dirty="0"/>
              <a:t>.</a:t>
            </a:r>
          </a:p>
          <a:p>
            <a:pPr>
              <a:spcBef>
                <a:spcPts val="600"/>
              </a:spcBef>
            </a:pPr>
            <a:r>
              <a:rPr lang="en-US" sz="2000" b="1" dirty="0"/>
              <a:t>My house was near a beautiful palm tree under which I delighted to hear the voice of the Holy Spirit, and to judge the Israelites</a:t>
            </a:r>
            <a:r>
              <a:rPr lang="es-ES" sz="2000" b="1" dirty="0"/>
              <a:t>. </a:t>
            </a:r>
          </a:p>
          <a:p>
            <a:pPr>
              <a:spcBef>
                <a:spcPts val="600"/>
              </a:spcBef>
            </a:pPr>
            <a:r>
              <a:rPr lang="en-US" sz="2000" b="1" dirty="0"/>
              <a:t>The love I felt for my people made me become like a mother to them. That was what the people really needed</a:t>
            </a:r>
            <a:r>
              <a:rPr lang="es-ES" sz="2000" b="1" dirty="0"/>
              <a:t>. </a:t>
            </a:r>
          </a:p>
        </p:txBody>
      </p:sp>
      <p:sp>
        <p:nvSpPr>
          <p:cNvPr id="9" name="CuadroTexto 8">
            <a:extLst>
              <a:ext uri="{FF2B5EF4-FFF2-40B4-BE49-F238E27FC236}">
                <a16:creationId xmlns:a16="http://schemas.microsoft.com/office/drawing/2014/main" id="{9EF156C2-4178-3557-8489-77EA2D489053}"/>
              </a:ext>
            </a:extLst>
          </p:cNvPr>
          <p:cNvSpPr txBox="1"/>
          <p:nvPr/>
        </p:nvSpPr>
        <p:spPr>
          <a:xfrm>
            <a:off x="346533" y="4812247"/>
            <a:ext cx="8111960" cy="1862048"/>
          </a:xfrm>
          <a:prstGeom prst="rect">
            <a:avLst/>
          </a:prstGeom>
          <a:noFill/>
        </p:spPr>
        <p:txBody>
          <a:bodyPr wrap="square">
            <a:spAutoFit/>
          </a:bodyPr>
          <a:lstStyle/>
          <a:p>
            <a:pPr defTabSz="273050">
              <a:spcBef>
                <a:spcPts val="600"/>
              </a:spcBef>
            </a:pPr>
            <a:r>
              <a:rPr lang="es-ES" sz="2000" b="1" dirty="0"/>
              <a:t>	</a:t>
            </a:r>
            <a:r>
              <a:rPr lang="en-US" sz="2000" b="1" dirty="0"/>
              <a:t>The Holy Spirit has spoken to me many times</a:t>
            </a:r>
            <a:r>
              <a:rPr lang="es-ES" sz="2000" b="1" dirty="0"/>
              <a:t>.</a:t>
            </a:r>
          </a:p>
          <a:p>
            <a:pPr>
              <a:spcBef>
                <a:spcPts val="600"/>
              </a:spcBef>
            </a:pPr>
            <a:r>
              <a:rPr lang="en-US" sz="2000" b="1" dirty="0"/>
              <a:t>Once, the best known occasion, He revealed to me that we should go to battle against Sisera, the general of the armies who oppressed us</a:t>
            </a:r>
            <a:r>
              <a:rPr lang="es-ES" sz="2000" b="1" dirty="0"/>
              <a:t>.</a:t>
            </a:r>
          </a:p>
          <a:p>
            <a:pPr>
              <a:spcBef>
                <a:spcPts val="600"/>
              </a:spcBef>
            </a:pPr>
            <a:r>
              <a:rPr lang="en-US" sz="2000" b="1" dirty="0"/>
              <a:t>I called Barak, and he told me that he would go only if I went with him</a:t>
            </a:r>
            <a:r>
              <a:rPr lang="es-ES" sz="2000" b="1" dirty="0"/>
              <a:t>.</a:t>
            </a:r>
          </a:p>
          <a:p>
            <a:pPr>
              <a:spcBef>
                <a:spcPts val="600"/>
              </a:spcBef>
            </a:pPr>
            <a:r>
              <a:rPr lang="en-US" sz="2000" b="1" dirty="0"/>
              <a:t>I accepted and, together with the whole army, we went into battle</a:t>
            </a:r>
            <a:r>
              <a:rPr lang="es-ES" sz="2000" b="1" dirty="0"/>
              <a:t>.</a:t>
            </a:r>
          </a:p>
        </p:txBody>
      </p:sp>
      <p:sp>
        <p:nvSpPr>
          <p:cNvPr id="10" name="CuadroTexto 9">
            <a:extLst>
              <a:ext uri="{FF2B5EF4-FFF2-40B4-BE49-F238E27FC236}">
                <a16:creationId xmlns:a16="http://schemas.microsoft.com/office/drawing/2014/main" id="{F66CC8DD-5433-3F6F-B38B-C4D4C1DB1017}"/>
              </a:ext>
            </a:extLst>
          </p:cNvPr>
          <p:cNvSpPr txBox="1"/>
          <p:nvPr/>
        </p:nvSpPr>
        <p:spPr>
          <a:xfrm>
            <a:off x="1040043" y="4240202"/>
            <a:ext cx="7963229"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Tell us about a special revelation given to you by the Holy Ghost</a:t>
            </a:r>
            <a:r>
              <a:rPr lang="es-ES" dirty="0"/>
              <a:t>.</a:t>
            </a:r>
          </a:p>
        </p:txBody>
      </p:sp>
      <p:pic>
        <p:nvPicPr>
          <p:cNvPr id="11" name="Imagen 10">
            <a:extLst>
              <a:ext uri="{FF2B5EF4-FFF2-40B4-BE49-F238E27FC236}">
                <a16:creationId xmlns:a16="http://schemas.microsoft.com/office/drawing/2014/main" id="{64CA9696-5996-09E3-C235-68402A5113A4}"/>
              </a:ext>
            </a:extLst>
          </p:cNvPr>
          <p:cNvPicPr>
            <a:picLocks noChangeAspect="1"/>
          </p:cNvPicPr>
          <p:nvPr/>
        </p:nvPicPr>
        <p:blipFill>
          <a:blip r:embed="rId3"/>
          <a:stretch>
            <a:fillRect/>
          </a:stretch>
        </p:blipFill>
        <p:spPr>
          <a:xfrm>
            <a:off x="9003273" y="2875705"/>
            <a:ext cx="3028951" cy="3873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exterior, naturaleza, montaña, hombre&#10;&#10;Descripción generada automáticamente">
            <a:extLst>
              <a:ext uri="{FF2B5EF4-FFF2-40B4-BE49-F238E27FC236}">
                <a16:creationId xmlns:a16="http://schemas.microsoft.com/office/drawing/2014/main" id="{16B01855-4CE0-CBEA-717A-7978E603D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660" y="109210"/>
            <a:ext cx="4037564" cy="2630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BE237E9A-AC3F-2932-2ECE-EE49406BBBEC}"/>
              </a:ext>
            </a:extLst>
          </p:cNvPr>
          <p:cNvPicPr>
            <a:picLocks noChangeAspect="1"/>
          </p:cNvPicPr>
          <p:nvPr/>
        </p:nvPicPr>
        <p:blipFill>
          <a:blip r:embed="rId5"/>
          <a:stretch>
            <a:fillRect/>
          </a:stretch>
        </p:blipFill>
        <p:spPr>
          <a:xfrm>
            <a:off x="251462" y="173014"/>
            <a:ext cx="807632" cy="807632"/>
          </a:xfrm>
          <a:prstGeom prst="rect">
            <a:avLst/>
          </a:prstGeom>
        </p:spPr>
      </p:pic>
      <p:pic>
        <p:nvPicPr>
          <p:cNvPr id="7" name="Imagen 6">
            <a:extLst>
              <a:ext uri="{FF2B5EF4-FFF2-40B4-BE49-F238E27FC236}">
                <a16:creationId xmlns:a16="http://schemas.microsoft.com/office/drawing/2014/main" id="{A9272604-FF01-BC18-089F-47840308CD29}"/>
              </a:ext>
            </a:extLst>
          </p:cNvPr>
          <p:cNvPicPr>
            <a:picLocks noChangeAspect="1"/>
          </p:cNvPicPr>
          <p:nvPr/>
        </p:nvPicPr>
        <p:blipFill>
          <a:blip r:embed="rId6"/>
          <a:stretch>
            <a:fillRect/>
          </a:stretch>
        </p:blipFill>
        <p:spPr>
          <a:xfrm>
            <a:off x="423451" y="1699437"/>
            <a:ext cx="236020" cy="266400"/>
          </a:xfrm>
          <a:prstGeom prst="rect">
            <a:avLst/>
          </a:prstGeom>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B397A250-7341-4DE8-908A-5E091C6B6D3E}"/>
              </a:ext>
            </a:extLst>
          </p:cNvPr>
          <p:cNvPicPr>
            <a:picLocks noChangeAspect="1"/>
          </p:cNvPicPr>
          <p:nvPr/>
        </p:nvPicPr>
        <p:blipFill>
          <a:blip r:embed="rId7"/>
          <a:stretch>
            <a:fillRect/>
          </a:stretch>
        </p:blipFill>
        <p:spPr>
          <a:xfrm>
            <a:off x="423451" y="4896412"/>
            <a:ext cx="237765" cy="262151"/>
          </a:xfrm>
          <a:prstGeom prst="rect">
            <a:avLst/>
          </a:prstGeom>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76FCBB53-D668-55F5-E81F-0D163222CB99}"/>
              </a:ext>
            </a:extLst>
          </p:cNvPr>
          <p:cNvPicPr>
            <a:picLocks noChangeAspect="1"/>
          </p:cNvPicPr>
          <p:nvPr/>
        </p:nvPicPr>
        <p:blipFill>
          <a:blip r:embed="rId8"/>
          <a:stretch>
            <a:fillRect/>
          </a:stretch>
        </p:blipFill>
        <p:spPr>
          <a:xfrm>
            <a:off x="255750" y="3989597"/>
            <a:ext cx="807442" cy="807442"/>
          </a:xfrm>
          <a:prstGeom prst="rect">
            <a:avLst/>
          </a:prstGeom>
        </p:spPr>
      </p:pic>
    </p:spTree>
    <p:extLst>
      <p:ext uri="{BB962C8B-B14F-4D97-AF65-F5344CB8AC3E}">
        <p14:creationId xmlns:p14="http://schemas.microsoft.com/office/powerpoint/2010/main" val="518681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0"/>
                            </p:stCondLst>
                            <p:childTnLst>
                              <p:par>
                                <p:cTn id="36" presetID="35" presetClass="emph" presetSubtype="0" fill="hold" nodeType="afterEffect">
                                  <p:stCondLst>
                                    <p:cond delay="0"/>
                                  </p:stCondLst>
                                  <p:childTnLst>
                                    <p:anim calcmode="discrete" valueType="str">
                                      <p:cBhvr>
                                        <p:cTn id="37"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38" fill="hold">
                            <p:stCondLst>
                              <p:cond delay="1000"/>
                            </p:stCondLst>
                            <p:childTnLst>
                              <p:par>
                                <p:cTn id="39" presetID="35" presetClass="emph" presetSubtype="0" fill="hold" nodeType="afterEffect">
                                  <p:stCondLst>
                                    <p:cond delay="0"/>
                                  </p:stCondLst>
                                  <p:childTnLst>
                                    <p:anim calcmode="discrete" valueType="str">
                                      <p:cBhvr>
                                        <p:cTn id="40"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childTnLst>
                                </p:cTn>
                              </p:par>
                              <p:par>
                                <p:cTn id="56" presetID="2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3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42C4AF-9FB7-035B-2CB5-A210D36C4D90}"/>
              </a:ext>
            </a:extLst>
          </p:cNvPr>
          <p:cNvSpPr txBox="1"/>
          <p:nvPr/>
        </p:nvSpPr>
        <p:spPr>
          <a:xfrm>
            <a:off x="1239206" y="286385"/>
            <a:ext cx="6096000"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s-ES" dirty="0" err="1"/>
              <a:t>How</a:t>
            </a:r>
            <a:r>
              <a:rPr lang="es-ES" dirty="0"/>
              <a:t> </a:t>
            </a:r>
            <a:r>
              <a:rPr lang="es-ES" dirty="0" err="1"/>
              <a:t>was</a:t>
            </a:r>
            <a:r>
              <a:rPr lang="es-ES" dirty="0"/>
              <a:t> </a:t>
            </a:r>
            <a:r>
              <a:rPr lang="es-ES" dirty="0" err="1"/>
              <a:t>the</a:t>
            </a:r>
            <a:r>
              <a:rPr lang="es-ES" dirty="0"/>
              <a:t> </a:t>
            </a:r>
            <a:r>
              <a:rPr lang="es-ES" dirty="0" err="1"/>
              <a:t>battle</a:t>
            </a:r>
            <a:r>
              <a:rPr lang="es-ES" dirty="0"/>
              <a:t>?</a:t>
            </a:r>
          </a:p>
        </p:txBody>
      </p:sp>
      <p:sp>
        <p:nvSpPr>
          <p:cNvPr id="5" name="CuadroTexto 4">
            <a:extLst>
              <a:ext uri="{FF2B5EF4-FFF2-40B4-BE49-F238E27FC236}">
                <a16:creationId xmlns:a16="http://schemas.microsoft.com/office/drawing/2014/main" id="{CD8037C0-9C78-6182-3D7F-8C702D27C06F}"/>
              </a:ext>
            </a:extLst>
          </p:cNvPr>
          <p:cNvSpPr txBox="1"/>
          <p:nvPr/>
        </p:nvSpPr>
        <p:spPr>
          <a:xfrm>
            <a:off x="4012660" y="1756542"/>
            <a:ext cx="3804648" cy="4862870"/>
          </a:xfrm>
          <a:prstGeom prst="rect">
            <a:avLst/>
          </a:prstGeom>
          <a:noFill/>
        </p:spPr>
        <p:txBody>
          <a:bodyPr wrap="square">
            <a:spAutoFit/>
          </a:bodyPr>
          <a:lstStyle/>
          <a:p>
            <a:pPr>
              <a:spcBef>
                <a:spcPts val="600"/>
              </a:spcBef>
            </a:pPr>
            <a:r>
              <a:rPr lang="en-US" sz="2000" b="1" dirty="0"/>
              <a:t>Fleeing the battle, Sisera took refuge in Jael's tent, since there was a peace pact between the two peoples</a:t>
            </a:r>
            <a:r>
              <a:rPr lang="es-ES" sz="2000" b="1" dirty="0"/>
              <a:t>.</a:t>
            </a:r>
          </a:p>
          <a:p>
            <a:pPr>
              <a:spcBef>
                <a:spcPts val="600"/>
              </a:spcBef>
            </a:pPr>
            <a:r>
              <a:rPr lang="en-US" sz="2000" b="1" dirty="0"/>
              <a:t>Jael gave her hot milk to drink and waited for Sisera to sleep soundly. He took advantage of that moment to kill him with a stake. This is how the battle was won</a:t>
            </a:r>
            <a:r>
              <a:rPr lang="es-ES" sz="2000" b="1" dirty="0"/>
              <a:t>.</a:t>
            </a:r>
          </a:p>
          <a:p>
            <a:pPr>
              <a:spcBef>
                <a:spcPts val="600"/>
              </a:spcBef>
            </a:pPr>
            <a:r>
              <a:rPr lang="en-US" sz="2000" b="1" dirty="0"/>
              <a:t>Barak and I sang a beautiful song of praise, which to this day rings in the ears of many. We declare, before all the people, that God is the only one who deserves praise, honor and glory</a:t>
            </a:r>
            <a:r>
              <a:rPr lang="es-ES" sz="2000" b="1" dirty="0"/>
              <a:t>.</a:t>
            </a:r>
          </a:p>
        </p:txBody>
      </p:sp>
      <p:sp>
        <p:nvSpPr>
          <p:cNvPr id="7" name="CuadroTexto 6">
            <a:extLst>
              <a:ext uri="{FF2B5EF4-FFF2-40B4-BE49-F238E27FC236}">
                <a16:creationId xmlns:a16="http://schemas.microsoft.com/office/drawing/2014/main" id="{E64D1604-BE9B-6CDF-FAE9-A2AC59CC20EE}"/>
              </a:ext>
            </a:extLst>
          </p:cNvPr>
          <p:cNvSpPr txBox="1"/>
          <p:nvPr/>
        </p:nvSpPr>
        <p:spPr>
          <a:xfrm>
            <a:off x="8115319" y="5252765"/>
            <a:ext cx="3804648"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Victory is certain, fight for God, do His work, and exalt Him and praise Him</a:t>
            </a:r>
            <a:endParaRPr lang="es-ES" dirty="0">
              <a:solidFill>
                <a:schemeClr val="tx1"/>
              </a:solidFill>
            </a:endParaRPr>
          </a:p>
        </p:txBody>
      </p:sp>
      <p:pic>
        <p:nvPicPr>
          <p:cNvPr id="11" name="Imagen 10" descr="Un dibujo de una persona&#10;&#10;Descripción generada automáticamente con confianza media">
            <a:extLst>
              <a:ext uri="{FF2B5EF4-FFF2-40B4-BE49-F238E27FC236}">
                <a16:creationId xmlns:a16="http://schemas.microsoft.com/office/drawing/2014/main" id="{BF274EAA-0C8D-3C93-347C-9C374AABD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308" y="106727"/>
            <a:ext cx="4331551" cy="4862870"/>
          </a:xfrm>
          <a:prstGeom prst="rect">
            <a:avLst/>
          </a:prstGeom>
        </p:spPr>
      </p:pic>
      <p:pic>
        <p:nvPicPr>
          <p:cNvPr id="13" name="Imagen 12" descr="Una persona acostado en una cama con cobijas de colores&#10;&#10;Descripción generada automáticamente con confianza baja">
            <a:extLst>
              <a:ext uri="{FF2B5EF4-FFF2-40B4-BE49-F238E27FC236}">
                <a16:creationId xmlns:a16="http://schemas.microsoft.com/office/drawing/2014/main" id="{E4E20A4C-0602-75F1-A2AF-5C1579DD6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9" y="1590777"/>
            <a:ext cx="3895542" cy="5075108"/>
          </a:xfrm>
          <a:prstGeom prst="rect">
            <a:avLst/>
          </a:prstGeom>
        </p:spPr>
      </p:pic>
      <p:sp>
        <p:nvSpPr>
          <p:cNvPr id="15" name="CuadroTexto 14">
            <a:extLst>
              <a:ext uri="{FF2B5EF4-FFF2-40B4-BE49-F238E27FC236}">
                <a16:creationId xmlns:a16="http://schemas.microsoft.com/office/drawing/2014/main" id="{67A5E70A-B874-8223-C031-E1773312E798}"/>
              </a:ext>
            </a:extLst>
          </p:cNvPr>
          <p:cNvSpPr txBox="1"/>
          <p:nvPr/>
        </p:nvSpPr>
        <p:spPr>
          <a:xfrm>
            <a:off x="194466" y="855738"/>
            <a:ext cx="6985267" cy="707886"/>
          </a:xfrm>
          <a:prstGeom prst="rect">
            <a:avLst/>
          </a:prstGeom>
          <a:noFill/>
        </p:spPr>
        <p:txBody>
          <a:bodyPr wrap="square">
            <a:spAutoFit/>
          </a:bodyPr>
          <a:lstStyle/>
          <a:p>
            <a:pPr defTabSz="271463">
              <a:spcBef>
                <a:spcPts val="600"/>
              </a:spcBef>
            </a:pPr>
            <a:r>
              <a:rPr lang="es-ES" sz="2000" b="1" dirty="0"/>
              <a:t>	</a:t>
            </a:r>
            <a:r>
              <a:rPr lang="en-US" sz="2000" b="1" dirty="0"/>
              <a:t>Just as I had prophesied, God granted victory to Israel at the hands of a woman, Jael</a:t>
            </a:r>
            <a:r>
              <a:rPr lang="es-ES" sz="2000" b="1" dirty="0"/>
              <a:t>.</a:t>
            </a:r>
          </a:p>
        </p:txBody>
      </p:sp>
      <p:pic>
        <p:nvPicPr>
          <p:cNvPr id="2" name="Imagen 1">
            <a:extLst>
              <a:ext uri="{FF2B5EF4-FFF2-40B4-BE49-F238E27FC236}">
                <a16:creationId xmlns:a16="http://schemas.microsoft.com/office/drawing/2014/main" id="{945E85C8-75CD-9F4D-A950-B8443BB0D639}"/>
              </a:ext>
            </a:extLst>
          </p:cNvPr>
          <p:cNvPicPr>
            <a:picLocks noChangeAspect="1"/>
          </p:cNvPicPr>
          <p:nvPr/>
        </p:nvPicPr>
        <p:blipFill>
          <a:blip r:embed="rId5"/>
          <a:stretch>
            <a:fillRect/>
          </a:stretch>
        </p:blipFill>
        <p:spPr>
          <a:xfrm>
            <a:off x="296241" y="947530"/>
            <a:ext cx="237765" cy="262151"/>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3A52D6CC-11CE-9526-1031-B8C3D2DB2786}"/>
              </a:ext>
            </a:extLst>
          </p:cNvPr>
          <p:cNvPicPr>
            <a:picLocks noChangeAspect="1"/>
          </p:cNvPicPr>
          <p:nvPr/>
        </p:nvPicPr>
        <p:blipFill>
          <a:blip r:embed="rId6"/>
          <a:stretch>
            <a:fillRect/>
          </a:stretch>
        </p:blipFill>
        <p:spPr>
          <a:xfrm>
            <a:off x="415124" y="44045"/>
            <a:ext cx="765089" cy="765089"/>
          </a:xfrm>
          <a:prstGeom prst="rect">
            <a:avLst/>
          </a:prstGeom>
        </p:spPr>
      </p:pic>
    </p:spTree>
    <p:extLst>
      <p:ext uri="{BB962C8B-B14F-4D97-AF65-F5344CB8AC3E}">
        <p14:creationId xmlns:p14="http://schemas.microsoft.com/office/powerpoint/2010/main" val="276647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wipe(left)">
                                      <p:cBhvr>
                                        <p:cTn id="36" dur="500"/>
                                        <p:tgtEl>
                                          <p:spTgt spid="5">
                                            <p:txEl>
                                              <p:pRg st="0" end="0"/>
                                            </p:txEl>
                                          </p:spTgt>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wipe(left)">
                                      <p:cBhvr>
                                        <p:cTn id="52" dur="5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anim calcmode="lin" valueType="num">
                                      <p:cBhvr>
                                        <p:cTn id="59" dur="1000" fill="hold"/>
                                        <p:tgtEl>
                                          <p:spTgt spid="7"/>
                                        </p:tgtEl>
                                        <p:attrNameLst>
                                          <p:attrName>style.rotation</p:attrName>
                                        </p:attrNameLst>
                                      </p:cBhvr>
                                      <p:tavLst>
                                        <p:tav tm="0">
                                          <p:val>
                                            <p:fltVal val="90"/>
                                          </p:val>
                                        </p:tav>
                                        <p:tav tm="100000">
                                          <p:val>
                                            <p:fltVal val="0"/>
                                          </p:val>
                                        </p:tav>
                                      </p:tavLst>
                                    </p:anim>
                                    <p:animEffect transition="in" filter="fade">
                                      <p:cBhvr>
                                        <p:cTn id="60" dur="1000"/>
                                        <p:tgtEl>
                                          <p:spTgt spid="7"/>
                                        </p:tgtEl>
                                      </p:cBhvr>
                                    </p:animEffect>
                                  </p:childTnLst>
                                </p:cTn>
                              </p:par>
                            </p:childTnLst>
                          </p:cTn>
                        </p:par>
                        <p:par>
                          <p:cTn id="61" fill="hold">
                            <p:stCondLst>
                              <p:cond delay="1000"/>
                            </p:stCondLst>
                            <p:childTnLst>
                              <p:par>
                                <p:cTn id="62" presetID="27" presetClass="emph" presetSubtype="0" fill="remove" grpId="1" nodeType="afterEffect">
                                  <p:stCondLst>
                                    <p:cond delay="0"/>
                                  </p:stCondLst>
                                  <p:childTnLst>
                                    <p:animClr clrSpc="rgb" dir="cw">
                                      <p:cBhvr override="childStyle">
                                        <p:cTn id="63" dur="250" autoRev="1" fill="remove"/>
                                        <p:tgtEl>
                                          <p:spTgt spid="7"/>
                                        </p:tgtEl>
                                        <p:attrNameLst>
                                          <p:attrName>style.color</p:attrName>
                                        </p:attrNameLst>
                                      </p:cBhvr>
                                      <p:to>
                                        <a:schemeClr val="bg1"/>
                                      </p:to>
                                    </p:animClr>
                                    <p:animClr clrSpc="rgb" dir="cw">
                                      <p:cBhvr>
                                        <p:cTn id="64" dur="250" autoRev="1" fill="remove"/>
                                        <p:tgtEl>
                                          <p:spTgt spid="7"/>
                                        </p:tgtEl>
                                        <p:attrNameLst>
                                          <p:attrName>fillcolor</p:attrName>
                                        </p:attrNameLst>
                                      </p:cBhvr>
                                      <p:to>
                                        <a:schemeClr val="bg1"/>
                                      </p:to>
                                    </p:animClr>
                                    <p:set>
                                      <p:cBhvr>
                                        <p:cTn id="65" dur="250" autoRev="1" fill="remove"/>
                                        <p:tgtEl>
                                          <p:spTgt spid="7"/>
                                        </p:tgtEl>
                                        <p:attrNameLst>
                                          <p:attrName>fill.type</p:attrName>
                                        </p:attrNameLst>
                                      </p:cBhvr>
                                      <p:to>
                                        <p:strVal val="solid"/>
                                      </p:to>
                                    </p:set>
                                    <p:set>
                                      <p:cBhvr>
                                        <p:cTn id="66"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animBg="1"/>
      <p:bldP spid="7" grpId="1"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1000" t="-39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B5423DC-D49C-3739-9F9E-2B0B41CF8909}"/>
              </a:ext>
            </a:extLst>
          </p:cNvPr>
          <p:cNvGrpSpPr/>
          <p:nvPr/>
        </p:nvGrpSpPr>
        <p:grpSpPr>
          <a:xfrm>
            <a:off x="79370" y="124202"/>
            <a:ext cx="4238630" cy="687844"/>
            <a:chOff x="79370" y="124202"/>
            <a:chExt cx="3635379" cy="687844"/>
          </a:xfrm>
        </p:grpSpPr>
        <p:pic>
          <p:nvPicPr>
            <p:cNvPr id="9" name="Imagen 8">
              <a:extLst>
                <a:ext uri="{FF2B5EF4-FFF2-40B4-BE49-F238E27FC236}">
                  <a16:creationId xmlns:a16="http://schemas.microsoft.com/office/drawing/2014/main" id="{5AC02B35-2B5B-A900-ACFA-B4016171F390}"/>
                </a:ext>
              </a:extLst>
            </p:cNvPr>
            <p:cNvPicPr>
              <a:picLocks noChangeAspect="1"/>
            </p:cNvPicPr>
            <p:nvPr/>
          </p:nvPicPr>
          <p:blipFill>
            <a:blip r:embed="rId3"/>
            <a:stretch>
              <a:fillRect/>
            </a:stretch>
          </p:blipFill>
          <p:spPr>
            <a:xfrm flipH="1">
              <a:off x="79370" y="124202"/>
              <a:ext cx="3635379" cy="687844"/>
            </a:xfrm>
            <a:prstGeom prst="rect">
              <a:avLst/>
            </a:prstGeom>
          </p:spPr>
        </p:pic>
        <p:sp>
          <p:nvSpPr>
            <p:cNvPr id="4" name="CuadroTexto 3">
              <a:extLst>
                <a:ext uri="{FF2B5EF4-FFF2-40B4-BE49-F238E27FC236}">
                  <a16:creationId xmlns:a16="http://schemas.microsoft.com/office/drawing/2014/main" id="{3E5FB3EE-DA83-D6B9-3734-94CAD0B22E2E}"/>
                </a:ext>
              </a:extLst>
            </p:cNvPr>
            <p:cNvSpPr txBox="1"/>
            <p:nvPr/>
          </p:nvSpPr>
          <p:spPr>
            <a:xfrm>
              <a:off x="98424" y="214992"/>
              <a:ext cx="1349376"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ABIGAIL</a:t>
              </a:r>
            </a:p>
          </p:txBody>
        </p:sp>
      </p:grpSp>
      <p:sp>
        <p:nvSpPr>
          <p:cNvPr id="5" name="CuadroTexto 4">
            <a:extLst>
              <a:ext uri="{FF2B5EF4-FFF2-40B4-BE49-F238E27FC236}">
                <a16:creationId xmlns:a16="http://schemas.microsoft.com/office/drawing/2014/main" id="{467E9E60-24E3-BC8E-11A9-93CA9944623B}"/>
              </a:ext>
            </a:extLst>
          </p:cNvPr>
          <p:cNvSpPr txBox="1"/>
          <p:nvPr/>
        </p:nvSpPr>
        <p:spPr>
          <a:xfrm>
            <a:off x="1447799" y="153437"/>
            <a:ext cx="2870201" cy="523220"/>
          </a:xfrm>
          <a:prstGeom prst="rect">
            <a:avLst/>
          </a:prstGeom>
          <a:noFill/>
        </p:spPr>
        <p:txBody>
          <a:bodyPr wrap="square" rtlCol="0">
            <a:spAutoFit/>
          </a:bodyPr>
          <a:lstStyle/>
          <a:p>
            <a:pPr algn="ctr"/>
            <a:r>
              <a:rPr lang="es-ES" sz="2800" b="1" dirty="0">
                <a:ln w="0"/>
                <a:solidFill>
                  <a:srgbClr val="60702E"/>
                </a:solidFill>
              </a:rPr>
              <a:t>THE PRUDENT</a:t>
            </a:r>
          </a:p>
        </p:txBody>
      </p:sp>
      <p:sp>
        <p:nvSpPr>
          <p:cNvPr id="12" name="CuadroTexto 11">
            <a:extLst>
              <a:ext uri="{FF2B5EF4-FFF2-40B4-BE49-F238E27FC236}">
                <a16:creationId xmlns:a16="http://schemas.microsoft.com/office/drawing/2014/main" id="{BF6B0B13-50F3-6666-6E18-1090D96B91DD}"/>
              </a:ext>
            </a:extLst>
          </p:cNvPr>
          <p:cNvSpPr txBox="1"/>
          <p:nvPr/>
        </p:nvSpPr>
        <p:spPr>
          <a:xfrm>
            <a:off x="715161" y="985287"/>
            <a:ext cx="5910410" cy="2308324"/>
          </a:xfrm>
          <a:prstGeom prst="rect">
            <a:avLst/>
          </a:prstGeom>
          <a:noFill/>
        </p:spPr>
        <p:txBody>
          <a:bodyPr wrap="square">
            <a:spAutoFit/>
          </a:bodyPr>
          <a:lstStyle/>
          <a:p>
            <a:r>
              <a:rPr lang="en-US" sz="2400" b="1" dirty="0"/>
              <a:t>Abigail stood out for her wisdom and prudence in the face of the difficult situations she had to face. Moved by the Holy Spirit, she became the instrument of salvation for her entire family. Let's get to know a little more about her</a:t>
            </a:r>
            <a:r>
              <a:rPr lang="es-ES" sz="2400" b="1" dirty="0"/>
              <a:t>.</a:t>
            </a:r>
          </a:p>
        </p:txBody>
      </p:sp>
      <p:pic>
        <p:nvPicPr>
          <p:cNvPr id="14" name="Imagen 13">
            <a:extLst>
              <a:ext uri="{FF2B5EF4-FFF2-40B4-BE49-F238E27FC236}">
                <a16:creationId xmlns:a16="http://schemas.microsoft.com/office/drawing/2014/main" id="{2E1F50C9-9C9B-AB47-6492-1222DE2664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13508" y="153437"/>
            <a:ext cx="4867179" cy="6489571"/>
          </a:xfrm>
          <a:prstGeom prst="roundRect">
            <a:avLst>
              <a:gd name="adj" fmla="val 4617"/>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Una persona con pelo verde&#10;&#10;Descripción generada automáticamente con confianza media">
            <a:extLst>
              <a:ext uri="{FF2B5EF4-FFF2-40B4-BE49-F238E27FC236}">
                <a16:creationId xmlns:a16="http://schemas.microsoft.com/office/drawing/2014/main" id="{0D6F311B-1405-52A4-74A1-767A09BDF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96" y="3429000"/>
            <a:ext cx="6551126" cy="32755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84240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par>
                          <p:cTn id="21" fill="hold">
                            <p:stCondLst>
                              <p:cond delay="1000"/>
                            </p:stCondLst>
                            <p:childTnLst>
                              <p:par>
                                <p:cTn id="22" presetID="45"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7"/>
                                        </p:tgtEl>
                                        <p:attrNameLst>
                                          <p:attrName>ppt_x</p:attrName>
                                          <p:attrName>ppt_y</p:attrName>
                                        </p:attrNameLst>
                                      </p:cBhvr>
                                    </p:animMotion>
                                  </p:childTnLst>
                                </p:cTn>
                              </p:par>
                              <p:par>
                                <p:cTn id="31" presetID="9" presetClass="path" presetSubtype="0" accel="50000" decel="50000" fill="hold" nodeType="with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2" dur="2000" fill="hold"/>
                                        <p:tgtEl>
                                          <p:spTgt spid="14"/>
                                        </p:tgtEl>
                                        <p:attrNameLst>
                                          <p:attrName>ppt_x</p:attrName>
                                          <p:attrName>ppt_y</p:attrName>
                                        </p:attrNameLst>
                                      </p:cBhvr>
                                    </p:animMotion>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4000" t="-62000" b="-2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EEDB1D-9345-108B-68FE-713CE0068749}"/>
              </a:ext>
            </a:extLst>
          </p:cNvPr>
          <p:cNvSpPr txBox="1"/>
          <p:nvPr/>
        </p:nvSpPr>
        <p:spPr>
          <a:xfrm>
            <a:off x="193275" y="1179631"/>
            <a:ext cx="5709740" cy="5170646"/>
          </a:xfrm>
          <a:prstGeom prst="rect">
            <a:avLst/>
          </a:prstGeom>
          <a:noFill/>
        </p:spPr>
        <p:txBody>
          <a:bodyPr wrap="square">
            <a:spAutoFit/>
          </a:bodyPr>
          <a:lstStyle/>
          <a:p>
            <a:pPr defTabSz="273050">
              <a:spcBef>
                <a:spcPts val="600"/>
              </a:spcBef>
            </a:pPr>
            <a:r>
              <a:rPr lang="es-ES" sz="2100" b="1" dirty="0"/>
              <a:t>	</a:t>
            </a:r>
            <a:r>
              <a:rPr lang="en-US" sz="2100" b="1" dirty="0"/>
              <a:t>My husband </a:t>
            </a:r>
            <a:r>
              <a:rPr lang="en-US" sz="2100" b="1" dirty="0" err="1"/>
              <a:t>Nabal</a:t>
            </a:r>
            <a:r>
              <a:rPr lang="en-US" sz="2100" b="1" dirty="0"/>
              <a:t> had a selfish and petty character that led him to make a terrible mistake against the Lord's anointed</a:t>
            </a:r>
            <a:r>
              <a:rPr lang="es-ES" sz="2100" b="1" dirty="0"/>
              <a:t>.</a:t>
            </a:r>
          </a:p>
          <a:p>
            <a:pPr>
              <a:spcBef>
                <a:spcPts val="600"/>
              </a:spcBef>
            </a:pPr>
            <a:r>
              <a:rPr lang="en-US" sz="2100" b="1" dirty="0"/>
              <a:t>David and his men had been caring for and protecting </a:t>
            </a:r>
            <a:r>
              <a:rPr lang="en-US" sz="2100" b="1" dirty="0" err="1"/>
              <a:t>Nabal's</a:t>
            </a:r>
            <a:r>
              <a:rPr lang="en-US" sz="2100" b="1" dirty="0"/>
              <a:t> flocks. When the shearing season came, David sent some men to ask </a:t>
            </a:r>
            <a:r>
              <a:rPr lang="en-US" sz="2100" b="1" dirty="0" err="1"/>
              <a:t>Nabal</a:t>
            </a:r>
            <a:r>
              <a:rPr lang="en-US" sz="2100" b="1" dirty="0"/>
              <a:t> for some food. But my husband denied them the help they requested</a:t>
            </a:r>
            <a:r>
              <a:rPr lang="es-ES" sz="2100" b="1" dirty="0"/>
              <a:t>.</a:t>
            </a:r>
          </a:p>
          <a:p>
            <a:pPr>
              <a:spcBef>
                <a:spcPts val="600"/>
              </a:spcBef>
            </a:pPr>
            <a:r>
              <a:rPr lang="en-US" sz="2100" b="1" dirty="0"/>
              <a:t>I immediately realized the consequences that their foolishness would bring. Therefore, seek Divine help to be able to act correctly</a:t>
            </a:r>
            <a:r>
              <a:rPr lang="es-ES" sz="2100" b="1" dirty="0"/>
              <a:t>.</a:t>
            </a:r>
          </a:p>
          <a:p>
            <a:pPr>
              <a:spcBef>
                <a:spcPts val="600"/>
              </a:spcBef>
            </a:pPr>
            <a:r>
              <a:rPr lang="en-US" sz="2100" b="1" dirty="0"/>
              <a:t>The Holy Spirit motivated me to come before David bringing an ample supply of food and gifts. On my knees I begged forgiveness for my husband's mistake</a:t>
            </a:r>
            <a:r>
              <a:rPr lang="es-ES" sz="2100" b="1" dirty="0"/>
              <a:t>.</a:t>
            </a:r>
          </a:p>
        </p:txBody>
      </p:sp>
      <p:pic>
        <p:nvPicPr>
          <p:cNvPr id="7" name="Imagen 6" descr="Grupo de personas paradas en la arena&#10;&#10;Descripción generada automáticamente">
            <a:extLst>
              <a:ext uri="{FF2B5EF4-FFF2-40B4-BE49-F238E27FC236}">
                <a16:creationId xmlns:a16="http://schemas.microsoft.com/office/drawing/2014/main" id="{F9CD21C4-644A-97BE-5DA5-BBB6C828C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224" y="3128584"/>
            <a:ext cx="5239374" cy="35758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agen 10" descr="Imagen que contiene persona, hombre, parado, agua&#10;&#10;Descripción generada automáticamente">
            <a:extLst>
              <a:ext uri="{FF2B5EF4-FFF2-40B4-BE49-F238E27FC236}">
                <a16:creationId xmlns:a16="http://schemas.microsoft.com/office/drawing/2014/main" id="{CB124861-BAC1-F0B1-AAB5-E504F82F2BCA}"/>
              </a:ext>
            </a:extLst>
          </p:cNvPr>
          <p:cNvPicPr>
            <a:picLocks noChangeAspect="1"/>
          </p:cNvPicPr>
          <p:nvPr/>
        </p:nvPicPr>
        <p:blipFill rotWithShape="1">
          <a:blip r:embed="rId4">
            <a:extLst>
              <a:ext uri="{28A0092B-C50C-407E-A947-70E740481C1C}">
                <a14:useLocalDpi xmlns:a14="http://schemas.microsoft.com/office/drawing/2010/main" val="0"/>
              </a:ext>
            </a:extLst>
          </a:blip>
          <a:srcRect t="5060"/>
          <a:stretch/>
        </p:blipFill>
        <p:spPr>
          <a:xfrm>
            <a:off x="6288987" y="846693"/>
            <a:ext cx="3609449" cy="21116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 dibujo de una persona&#10;&#10;Descripción generada automáticamente con confianza baja">
            <a:extLst>
              <a:ext uri="{FF2B5EF4-FFF2-40B4-BE49-F238E27FC236}">
                <a16:creationId xmlns:a16="http://schemas.microsoft.com/office/drawing/2014/main" id="{9BEFF3D6-DDCE-F178-865B-949C92F716E6}"/>
              </a:ext>
            </a:extLst>
          </p:cNvPr>
          <p:cNvPicPr>
            <a:picLocks noChangeAspect="1"/>
          </p:cNvPicPr>
          <p:nvPr/>
        </p:nvPicPr>
        <p:blipFill rotWithShape="1">
          <a:blip r:embed="rId5">
            <a:extLst>
              <a:ext uri="{28A0092B-C50C-407E-A947-70E740481C1C}">
                <a14:useLocalDpi xmlns:a14="http://schemas.microsoft.com/office/drawing/2010/main" val="0"/>
              </a:ext>
            </a:extLst>
          </a:blip>
          <a:srcRect t="14354"/>
          <a:stretch/>
        </p:blipFill>
        <p:spPr>
          <a:xfrm>
            <a:off x="10081834" y="180392"/>
            <a:ext cx="1998688" cy="27779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uadroTexto 2">
            <a:extLst>
              <a:ext uri="{FF2B5EF4-FFF2-40B4-BE49-F238E27FC236}">
                <a16:creationId xmlns:a16="http://schemas.microsoft.com/office/drawing/2014/main" id="{8F46E3DC-9C09-38C5-7C22-18BB888CC55A}"/>
              </a:ext>
            </a:extLst>
          </p:cNvPr>
          <p:cNvSpPr txBox="1"/>
          <p:nvPr/>
        </p:nvSpPr>
        <p:spPr>
          <a:xfrm>
            <a:off x="1053171" y="251212"/>
            <a:ext cx="7946501"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What was it that your husband did that provoked so much anger in David, the future king of Israel</a:t>
            </a:r>
            <a:r>
              <a:rPr lang="es-ES" dirty="0"/>
              <a:t>?</a:t>
            </a:r>
          </a:p>
        </p:txBody>
      </p:sp>
      <p:pic>
        <p:nvPicPr>
          <p:cNvPr id="4" name="Imagen 3">
            <a:extLst>
              <a:ext uri="{FF2B5EF4-FFF2-40B4-BE49-F238E27FC236}">
                <a16:creationId xmlns:a16="http://schemas.microsoft.com/office/drawing/2014/main" id="{76EEA32E-5C27-AFD3-9DDB-C015C9D6AB4B}"/>
              </a:ext>
            </a:extLst>
          </p:cNvPr>
          <p:cNvPicPr>
            <a:picLocks noChangeAspect="1"/>
          </p:cNvPicPr>
          <p:nvPr/>
        </p:nvPicPr>
        <p:blipFill>
          <a:blip r:embed="rId6"/>
          <a:stretch>
            <a:fillRect/>
          </a:stretch>
        </p:blipFill>
        <p:spPr>
          <a:xfrm>
            <a:off x="49798" y="32096"/>
            <a:ext cx="1003373" cy="1003373"/>
          </a:xfrm>
          <a:prstGeom prst="rect">
            <a:avLst/>
          </a:prstGeom>
        </p:spPr>
      </p:pic>
      <p:pic>
        <p:nvPicPr>
          <p:cNvPr id="6" name="Imagen 5">
            <a:extLst>
              <a:ext uri="{FF2B5EF4-FFF2-40B4-BE49-F238E27FC236}">
                <a16:creationId xmlns:a16="http://schemas.microsoft.com/office/drawing/2014/main" id="{52E2C199-C4A9-DE74-0C82-9DDB6328CEAD}"/>
              </a:ext>
            </a:extLst>
          </p:cNvPr>
          <p:cNvPicPr>
            <a:picLocks noChangeAspect="1"/>
          </p:cNvPicPr>
          <p:nvPr/>
        </p:nvPicPr>
        <p:blipFill>
          <a:blip r:embed="rId7"/>
          <a:stretch>
            <a:fillRect/>
          </a:stretch>
        </p:blipFill>
        <p:spPr>
          <a:xfrm>
            <a:off x="285144" y="1272539"/>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896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ox(in)">
                                      <p:cBhvr>
                                        <p:cTn id="46" dur="2000"/>
                                        <p:tgtEl>
                                          <p:spTgt spid="7"/>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wipe(left)">
                                      <p:cBhvr>
                                        <p:cTn id="5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5000" t="-63000" b="-2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DBE7ED-3004-19C8-ADAD-E3EBB20A05AC}"/>
              </a:ext>
            </a:extLst>
          </p:cNvPr>
          <p:cNvSpPr txBox="1"/>
          <p:nvPr/>
        </p:nvSpPr>
        <p:spPr>
          <a:xfrm>
            <a:off x="1367580" y="406975"/>
            <a:ext cx="6096000"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What was David's reaction to your intercession?</a:t>
            </a:r>
            <a:endParaRPr lang="es-ES" dirty="0"/>
          </a:p>
        </p:txBody>
      </p:sp>
      <p:sp>
        <p:nvSpPr>
          <p:cNvPr id="5" name="CuadroTexto 4">
            <a:extLst>
              <a:ext uri="{FF2B5EF4-FFF2-40B4-BE49-F238E27FC236}">
                <a16:creationId xmlns:a16="http://schemas.microsoft.com/office/drawing/2014/main" id="{24DEAE80-1E4B-AB9F-A25F-2A743496FA70}"/>
              </a:ext>
            </a:extLst>
          </p:cNvPr>
          <p:cNvSpPr txBox="1"/>
          <p:nvPr/>
        </p:nvSpPr>
        <p:spPr>
          <a:xfrm>
            <a:off x="74708" y="941534"/>
            <a:ext cx="4201212" cy="3939540"/>
          </a:xfrm>
          <a:prstGeom prst="rect">
            <a:avLst/>
          </a:prstGeom>
          <a:noFill/>
        </p:spPr>
        <p:txBody>
          <a:bodyPr wrap="square">
            <a:spAutoFit/>
          </a:bodyPr>
          <a:lstStyle/>
          <a:p>
            <a:pPr defTabSz="269875">
              <a:spcBef>
                <a:spcPts val="600"/>
              </a:spcBef>
            </a:pPr>
            <a:r>
              <a:rPr lang="es-ES" sz="2000" b="1" dirty="0"/>
              <a:t>	</a:t>
            </a:r>
            <a:r>
              <a:rPr lang="en-US" sz="2000" b="1" dirty="0"/>
              <a:t>David then understood what a serious fault he would commit by shedding innocent blood</a:t>
            </a:r>
            <a:r>
              <a:rPr lang="es-ES" sz="2000" b="1" dirty="0"/>
              <a:t>.</a:t>
            </a:r>
          </a:p>
          <a:p>
            <a:pPr>
              <a:spcBef>
                <a:spcPts val="600"/>
              </a:spcBef>
            </a:pPr>
            <a:r>
              <a:rPr lang="en-US" sz="2000" b="1" dirty="0"/>
              <a:t>The future king praised my words, and the way I had prevented an injustice from being committed</a:t>
            </a:r>
            <a:r>
              <a:rPr lang="es-ES" sz="2000" b="1" dirty="0"/>
              <a:t>. </a:t>
            </a:r>
          </a:p>
          <a:p>
            <a:pPr>
              <a:spcBef>
                <a:spcPts val="600"/>
              </a:spcBef>
            </a:pPr>
            <a:r>
              <a:rPr lang="en-US" sz="2000" b="1" dirty="0"/>
              <a:t>You don't know how important it was for me to feel the presence of the Holy Spirit, putting words on my lips, directing my steps, and guiding my actions to face this desperate situation</a:t>
            </a:r>
            <a:r>
              <a:rPr lang="es-ES" sz="2000" b="1" dirty="0"/>
              <a:t>.</a:t>
            </a:r>
          </a:p>
        </p:txBody>
      </p:sp>
      <p:sp>
        <p:nvSpPr>
          <p:cNvPr id="7" name="CuadroTexto 6">
            <a:extLst>
              <a:ext uri="{FF2B5EF4-FFF2-40B4-BE49-F238E27FC236}">
                <a16:creationId xmlns:a16="http://schemas.microsoft.com/office/drawing/2014/main" id="{C6618D11-909B-D686-B1C7-78C79F1D8384}"/>
              </a:ext>
            </a:extLst>
          </p:cNvPr>
          <p:cNvSpPr txBox="1"/>
          <p:nvPr/>
        </p:nvSpPr>
        <p:spPr>
          <a:xfrm>
            <a:off x="420278" y="4959787"/>
            <a:ext cx="3388150" cy="1569660"/>
          </a:xfrm>
          <a:prstGeom prst="rect">
            <a:avLst/>
          </a:prstGeom>
          <a:gradFill>
            <a:gsLst>
              <a:gs pos="70284">
                <a:srgbClr val="939C35"/>
              </a:gs>
              <a:gs pos="34000">
                <a:srgbClr val="BAB932"/>
              </a:gs>
              <a:gs pos="6000">
                <a:srgbClr val="BCC23E"/>
              </a:gs>
              <a:gs pos="81000">
                <a:srgbClr val="879436"/>
              </a:gs>
            </a:gsLst>
          </a:gra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Ask the Holy Spirit to give you divine wisdom to resolve extreme situations</a:t>
            </a:r>
            <a:endParaRPr lang="es-ES" dirty="0">
              <a:solidFill>
                <a:schemeClr val="tx1"/>
              </a:solidFill>
            </a:endParaRPr>
          </a:p>
        </p:txBody>
      </p:sp>
      <p:pic>
        <p:nvPicPr>
          <p:cNvPr id="11" name="Imagen 10" descr="Un grupo de personas disfrazadas&#10;&#10;Descripción generada automáticamente con confianza baja">
            <a:extLst>
              <a:ext uri="{FF2B5EF4-FFF2-40B4-BE49-F238E27FC236}">
                <a16:creationId xmlns:a16="http://schemas.microsoft.com/office/drawing/2014/main" id="{87BA2388-C81D-6F8C-434A-284876438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289" y="941534"/>
            <a:ext cx="7588579" cy="5693790"/>
          </a:xfrm>
          <a:prstGeom prst="roundRect">
            <a:avLst>
              <a:gd name="adj" fmla="val 655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Imagen 1">
            <a:extLst>
              <a:ext uri="{FF2B5EF4-FFF2-40B4-BE49-F238E27FC236}">
                <a16:creationId xmlns:a16="http://schemas.microsoft.com/office/drawing/2014/main" id="{C6D7395B-6A05-11A0-BF72-D9B6B1095B51}"/>
              </a:ext>
            </a:extLst>
          </p:cNvPr>
          <p:cNvPicPr>
            <a:picLocks noChangeAspect="1"/>
          </p:cNvPicPr>
          <p:nvPr/>
        </p:nvPicPr>
        <p:blipFill>
          <a:blip r:embed="rId4"/>
          <a:stretch>
            <a:fillRect/>
          </a:stretch>
        </p:blipFill>
        <p:spPr>
          <a:xfrm>
            <a:off x="315395" y="45583"/>
            <a:ext cx="941534" cy="941534"/>
          </a:xfrm>
          <a:prstGeom prst="rect">
            <a:avLst/>
          </a:prstGeom>
        </p:spPr>
      </p:pic>
      <p:pic>
        <p:nvPicPr>
          <p:cNvPr id="6" name="Imagen 5">
            <a:extLst>
              <a:ext uri="{FF2B5EF4-FFF2-40B4-BE49-F238E27FC236}">
                <a16:creationId xmlns:a16="http://schemas.microsoft.com/office/drawing/2014/main" id="{009A7F6C-4BCE-C321-FDEA-C093E53ABDAF}"/>
              </a:ext>
            </a:extLst>
          </p:cNvPr>
          <p:cNvPicPr>
            <a:picLocks noChangeAspect="1"/>
          </p:cNvPicPr>
          <p:nvPr/>
        </p:nvPicPr>
        <p:blipFill>
          <a:blip r:embed="rId5"/>
          <a:stretch>
            <a:fillRect/>
          </a:stretch>
        </p:blipFill>
        <p:spPr>
          <a:xfrm>
            <a:off x="140338" y="1024448"/>
            <a:ext cx="236020" cy="266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528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left)">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par>
                          <p:cTn id="48" fill="hold">
                            <p:stCondLst>
                              <p:cond delay="1000"/>
                            </p:stCondLst>
                            <p:childTnLst>
                              <p:par>
                                <p:cTn id="49" presetID="27" presetClass="emph" presetSubtype="0" fill="remove" grpId="1" nodeType="afterEffect">
                                  <p:stCondLst>
                                    <p:cond delay="0"/>
                                  </p:stCondLst>
                                  <p:childTnLst>
                                    <p:animClr clrSpc="rgb" dir="cw">
                                      <p:cBhvr override="childStyle">
                                        <p:cTn id="50" dur="250" autoRev="1" fill="remove"/>
                                        <p:tgtEl>
                                          <p:spTgt spid="7"/>
                                        </p:tgtEl>
                                        <p:attrNameLst>
                                          <p:attrName>style.color</p:attrName>
                                        </p:attrNameLst>
                                      </p:cBhvr>
                                      <p:to>
                                        <a:schemeClr val="bg1"/>
                                      </p:to>
                                    </p:animClr>
                                    <p:animClr clrSpc="rgb" dir="cw">
                                      <p:cBhvr>
                                        <p:cTn id="51" dur="250" autoRev="1" fill="remove"/>
                                        <p:tgtEl>
                                          <p:spTgt spid="7"/>
                                        </p:tgtEl>
                                        <p:attrNameLst>
                                          <p:attrName>fillcolor</p:attrName>
                                        </p:attrNameLst>
                                      </p:cBhvr>
                                      <p:to>
                                        <a:schemeClr val="bg1"/>
                                      </p:to>
                                    </p:animClr>
                                    <p:set>
                                      <p:cBhvr>
                                        <p:cTn id="52" dur="250" autoRev="1" fill="remove"/>
                                        <p:tgtEl>
                                          <p:spTgt spid="7"/>
                                        </p:tgtEl>
                                        <p:attrNameLst>
                                          <p:attrName>fill.type</p:attrName>
                                        </p:attrNameLst>
                                      </p:cBhvr>
                                      <p:to>
                                        <p:strVal val="solid"/>
                                      </p:to>
                                    </p:set>
                                    <p:set>
                                      <p:cBhvr>
                                        <p:cTn id="53"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D1905FE-E6B3-3760-9814-976A4790A3AF}"/>
              </a:ext>
            </a:extLst>
          </p:cNvPr>
          <p:cNvGrpSpPr/>
          <p:nvPr/>
        </p:nvGrpSpPr>
        <p:grpSpPr>
          <a:xfrm>
            <a:off x="83185" y="121781"/>
            <a:ext cx="3441064" cy="706893"/>
            <a:chOff x="83185" y="121781"/>
            <a:chExt cx="3441064" cy="706893"/>
          </a:xfrm>
        </p:grpSpPr>
        <p:pic>
          <p:nvPicPr>
            <p:cNvPr id="11" name="Imagen 10">
              <a:extLst>
                <a:ext uri="{FF2B5EF4-FFF2-40B4-BE49-F238E27FC236}">
                  <a16:creationId xmlns:a16="http://schemas.microsoft.com/office/drawing/2014/main" id="{41DBC4E5-D7AB-740F-2E65-7D40258312C4}"/>
                </a:ext>
              </a:extLst>
            </p:cNvPr>
            <p:cNvPicPr>
              <a:picLocks noChangeAspect="1"/>
            </p:cNvPicPr>
            <p:nvPr/>
          </p:nvPicPr>
          <p:blipFill>
            <a:blip r:embed="rId3"/>
            <a:stretch>
              <a:fillRect/>
            </a:stretch>
          </p:blipFill>
          <p:spPr>
            <a:xfrm>
              <a:off x="83185" y="121781"/>
              <a:ext cx="3441064" cy="706893"/>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345DEDFE-AEDE-5F38-5913-24771E85BEBC}"/>
                </a:ext>
              </a:extLst>
            </p:cNvPr>
            <p:cNvSpPr txBox="1"/>
            <p:nvPr/>
          </p:nvSpPr>
          <p:spPr>
            <a:xfrm>
              <a:off x="184149" y="214992"/>
              <a:ext cx="1184911"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ESTHER</a:t>
              </a:r>
            </a:p>
          </p:txBody>
        </p:sp>
      </p:grpSp>
      <p:sp>
        <p:nvSpPr>
          <p:cNvPr id="5" name="CuadroTexto 4">
            <a:extLst>
              <a:ext uri="{FF2B5EF4-FFF2-40B4-BE49-F238E27FC236}">
                <a16:creationId xmlns:a16="http://schemas.microsoft.com/office/drawing/2014/main" id="{A8065046-BA6C-602D-FBE3-4122438AEF5E}"/>
              </a:ext>
            </a:extLst>
          </p:cNvPr>
          <p:cNvSpPr txBox="1"/>
          <p:nvPr/>
        </p:nvSpPr>
        <p:spPr>
          <a:xfrm>
            <a:off x="1369060" y="153437"/>
            <a:ext cx="2155189" cy="523220"/>
          </a:xfrm>
          <a:prstGeom prst="rect">
            <a:avLst/>
          </a:prstGeom>
          <a:noFill/>
        </p:spPr>
        <p:txBody>
          <a:bodyPr wrap="square" rtlCol="0">
            <a:spAutoFit/>
          </a:bodyPr>
          <a:lstStyle/>
          <a:p>
            <a:pPr algn="ctr"/>
            <a:r>
              <a:rPr lang="es-ES" sz="2800" b="1" dirty="0">
                <a:ln w="0"/>
                <a:solidFill>
                  <a:srgbClr val="354B65"/>
                </a:solidFill>
              </a:rPr>
              <a:t>THE BRAVE</a:t>
            </a:r>
          </a:p>
        </p:txBody>
      </p:sp>
      <p:sp>
        <p:nvSpPr>
          <p:cNvPr id="13" name="CuadroTexto 12">
            <a:extLst>
              <a:ext uri="{FF2B5EF4-FFF2-40B4-BE49-F238E27FC236}">
                <a16:creationId xmlns:a16="http://schemas.microsoft.com/office/drawing/2014/main" id="{EBB8DB6B-89DB-1603-2BAF-1295B1CBEF25}"/>
              </a:ext>
            </a:extLst>
          </p:cNvPr>
          <p:cNvSpPr txBox="1"/>
          <p:nvPr/>
        </p:nvSpPr>
        <p:spPr>
          <a:xfrm>
            <a:off x="169255" y="952054"/>
            <a:ext cx="6709987" cy="2954655"/>
          </a:xfrm>
          <a:prstGeom prst="rect">
            <a:avLst/>
          </a:prstGeom>
          <a:noFill/>
        </p:spPr>
        <p:txBody>
          <a:bodyPr wrap="square">
            <a:spAutoFit/>
          </a:bodyPr>
          <a:lstStyle/>
          <a:p>
            <a:pPr>
              <a:spcBef>
                <a:spcPts val="600"/>
              </a:spcBef>
            </a:pPr>
            <a:r>
              <a:rPr lang="en-US" sz="2200" b="1" dirty="0"/>
              <a:t>Esther made one of the dreams that most of us had when we were children come true, that of becoming queen of a beautiful country</a:t>
            </a:r>
            <a:r>
              <a:rPr lang="es-ES" sz="2200" b="1" dirty="0"/>
              <a:t>.</a:t>
            </a:r>
          </a:p>
          <a:p>
            <a:pPr>
              <a:spcBef>
                <a:spcPts val="600"/>
              </a:spcBef>
            </a:pPr>
            <a:r>
              <a:rPr lang="en-US" sz="2200" b="1" dirty="0"/>
              <a:t>Esther was orphaned when she was very young. She grew up with her cousin Mordecai, who taught her to trust and depend on God in all her decisions</a:t>
            </a:r>
            <a:r>
              <a:rPr lang="es-ES" sz="2200" b="1" dirty="0"/>
              <a:t>.</a:t>
            </a:r>
          </a:p>
          <a:p>
            <a:pPr>
              <a:spcBef>
                <a:spcPts val="600"/>
              </a:spcBef>
            </a:pPr>
            <a:r>
              <a:rPr lang="en-US" sz="2200" b="1" dirty="0"/>
              <a:t>This gave her the strength to face the greatest challenge of her life. Let's get to know her a little more</a:t>
            </a:r>
            <a:r>
              <a:rPr lang="es-ES" sz="2200" b="1" dirty="0"/>
              <a:t>.</a:t>
            </a:r>
          </a:p>
        </p:txBody>
      </p:sp>
      <p:pic>
        <p:nvPicPr>
          <p:cNvPr id="18" name="Imagen 17" descr="Personas sentadas en una mesa&#10;&#10;Descripción generada automáticamente con confianza media">
            <a:extLst>
              <a:ext uri="{FF2B5EF4-FFF2-40B4-BE49-F238E27FC236}">
                <a16:creationId xmlns:a16="http://schemas.microsoft.com/office/drawing/2014/main" id="{97996CE5-0357-74EA-5D64-7AACA9753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139" y="94426"/>
            <a:ext cx="5001861" cy="6669148"/>
          </a:xfrm>
          <a:prstGeom prst="rect">
            <a:avLst/>
          </a:prstGeom>
          <a:ln w="19050" cap="sq">
            <a:solidFill>
              <a:srgbClr val="365B6C"/>
            </a:solidFill>
            <a:miter lim="800000"/>
          </a:ln>
          <a:effectLst>
            <a:outerShdw blurRad="57150" dist="50800" dir="2700000" algn="tl" rotWithShape="0">
              <a:srgbClr val="000000">
                <a:alpha val="40000"/>
              </a:srgbClr>
            </a:outerShdw>
          </a:effectLst>
        </p:spPr>
      </p:pic>
      <p:pic>
        <p:nvPicPr>
          <p:cNvPr id="3" name="Imagen 2">
            <a:extLst>
              <a:ext uri="{FF2B5EF4-FFF2-40B4-BE49-F238E27FC236}">
                <a16:creationId xmlns:a16="http://schemas.microsoft.com/office/drawing/2014/main" id="{A7ABE77A-7F49-5723-9643-30A80F200C7C}"/>
              </a:ext>
            </a:extLst>
          </p:cNvPr>
          <p:cNvPicPr>
            <a:picLocks noChangeAspect="1"/>
          </p:cNvPicPr>
          <p:nvPr/>
        </p:nvPicPr>
        <p:blipFill>
          <a:blip r:embed="rId5"/>
          <a:stretch>
            <a:fillRect/>
          </a:stretch>
        </p:blipFill>
        <p:spPr>
          <a:xfrm>
            <a:off x="595241" y="4091644"/>
            <a:ext cx="5225838" cy="2612919"/>
          </a:xfrm>
          <a:prstGeom prst="rect">
            <a:avLst/>
          </a:prstGeom>
          <a:ln w="19050" cap="sq">
            <a:solidFill>
              <a:srgbClr val="365B6C"/>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09088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3"/>
                                        </p:tgtEl>
                                        <p:attrNameLst>
                                          <p:attrName>ppt_x</p:attrName>
                                          <p:attrName>ppt_y</p:attrName>
                                        </p:attrNameLst>
                                      </p:cBhvr>
                                    </p:animMotion>
                                  </p:childTnLst>
                                </p:cTn>
                              </p:par>
                              <p:par>
                                <p:cTn id="31" presetID="9" presetClass="path" presetSubtype="0" accel="50000" decel="50000" fill="hold" nodeType="with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2" dur="2000" fill="hold"/>
                                        <p:tgtEl>
                                          <p:spTgt spid="18"/>
                                        </p:tgtEl>
                                        <p:attrNameLst>
                                          <p:attrName>ppt_x</p:attrName>
                                          <p:attrName>ppt_y</p:attrName>
                                        </p:attrNameLst>
                                      </p:cBhvr>
                                    </p:animMotion>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wipe(left)">
                                      <p:cBhvr>
                                        <p:cTn id="40" dur="500"/>
                                        <p:tgtEl>
                                          <p:spTgt spid="1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D58359-A4A9-D9FB-D5E4-7583839F6DDD}"/>
              </a:ext>
            </a:extLst>
          </p:cNvPr>
          <p:cNvSpPr txBox="1"/>
          <p:nvPr/>
        </p:nvSpPr>
        <p:spPr>
          <a:xfrm>
            <a:off x="1127631" y="200414"/>
            <a:ext cx="6096000"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Queen Esther, what was your experience like while living in the largest palace in Persia</a:t>
            </a:r>
            <a:r>
              <a:rPr lang="es-ES" dirty="0"/>
              <a:t>?</a:t>
            </a:r>
          </a:p>
        </p:txBody>
      </p:sp>
      <p:sp>
        <p:nvSpPr>
          <p:cNvPr id="5" name="CuadroTexto 4">
            <a:extLst>
              <a:ext uri="{FF2B5EF4-FFF2-40B4-BE49-F238E27FC236}">
                <a16:creationId xmlns:a16="http://schemas.microsoft.com/office/drawing/2014/main" id="{A4ED1195-F015-F228-57C9-B84596B1E693}"/>
              </a:ext>
            </a:extLst>
          </p:cNvPr>
          <p:cNvSpPr txBox="1"/>
          <p:nvPr/>
        </p:nvSpPr>
        <p:spPr>
          <a:xfrm>
            <a:off x="152943" y="1031411"/>
            <a:ext cx="7070688" cy="2554545"/>
          </a:xfrm>
          <a:prstGeom prst="rect">
            <a:avLst/>
          </a:prstGeom>
          <a:noFill/>
        </p:spPr>
        <p:txBody>
          <a:bodyPr wrap="square">
            <a:spAutoFit/>
          </a:bodyPr>
          <a:lstStyle/>
          <a:p>
            <a:pPr defTabSz="273050"/>
            <a:r>
              <a:rPr lang="es-ES" sz="2000" b="1" dirty="0"/>
              <a:t>	</a:t>
            </a:r>
            <a:r>
              <a:rPr lang="en-US" sz="2000" b="1" dirty="0"/>
              <a:t>It was a big change in my life to arrive at the King's palace as his wife. I realized that I was taken by God to the exact place where He could use me</a:t>
            </a:r>
            <a:r>
              <a:rPr lang="es-ES" sz="2000" b="1" dirty="0"/>
              <a:t>.</a:t>
            </a:r>
          </a:p>
          <a:p>
            <a:r>
              <a:rPr lang="en-US" sz="2000" b="1" dirty="0"/>
              <a:t>When my people found themselves in mortal danger, the Holy Spirit showed me the need to fast and pray. I invited the whole town to join me in this prayer</a:t>
            </a:r>
            <a:r>
              <a:rPr lang="es-ES" sz="2000" b="1" dirty="0"/>
              <a:t>.</a:t>
            </a:r>
          </a:p>
          <a:p>
            <a:r>
              <a:rPr lang="en-US" sz="2000" b="1" dirty="0"/>
              <a:t>In this way I obtained the necessary strength for the step I had to take: to present myself before the king at the risk of my life</a:t>
            </a:r>
            <a:r>
              <a:rPr lang="es-ES" sz="2000" b="1" dirty="0"/>
              <a:t>.</a:t>
            </a:r>
          </a:p>
        </p:txBody>
      </p:sp>
      <p:pic>
        <p:nvPicPr>
          <p:cNvPr id="11" name="Imagen 10" descr="Imagen que contiene interior, persona, tabla, edificio&#10;&#10;Descripción generada automáticamente">
            <a:extLst>
              <a:ext uri="{FF2B5EF4-FFF2-40B4-BE49-F238E27FC236}">
                <a16:creationId xmlns:a16="http://schemas.microsoft.com/office/drawing/2014/main" id="{BDEE853C-9988-FF05-E540-3D5CFD0A3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225" y="0"/>
            <a:ext cx="5008775" cy="6858000"/>
          </a:xfrm>
          <a:prstGeom prst="rect">
            <a:avLst/>
          </a:prstGeom>
          <a:ln w="19050" cap="sq">
            <a:solidFill>
              <a:srgbClr val="365B6C"/>
            </a:solidFill>
            <a:miter lim="800000"/>
          </a:ln>
          <a:effectLst>
            <a:outerShdw blurRad="57150" dist="50800" dir="2700000" algn="tl" rotWithShape="0">
              <a:srgbClr val="000000">
                <a:alpha val="40000"/>
              </a:srgbClr>
            </a:outerShdw>
          </a:effectLst>
        </p:spPr>
      </p:pic>
      <p:pic>
        <p:nvPicPr>
          <p:cNvPr id="15" name="Imagen 14" descr="Imagen que contiene mujer, hombre, sostener, parado&#10;&#10;Descripción generada automáticamente">
            <a:extLst>
              <a:ext uri="{FF2B5EF4-FFF2-40B4-BE49-F238E27FC236}">
                <a16:creationId xmlns:a16="http://schemas.microsoft.com/office/drawing/2014/main" id="{71D18212-68ED-9654-B955-1C8D70685836}"/>
              </a:ext>
            </a:extLst>
          </p:cNvPr>
          <p:cNvPicPr>
            <a:picLocks noChangeAspect="1"/>
          </p:cNvPicPr>
          <p:nvPr/>
        </p:nvPicPr>
        <p:blipFill rotWithShape="1">
          <a:blip r:embed="rId4">
            <a:extLst>
              <a:ext uri="{28A0092B-C50C-407E-A947-70E740481C1C}">
                <a14:useLocalDpi xmlns:a14="http://schemas.microsoft.com/office/drawing/2010/main" val="0"/>
              </a:ext>
            </a:extLst>
          </a:blip>
          <a:srcRect l="1233" t="23774" r="1387" b="2222"/>
          <a:stretch/>
        </p:blipFill>
        <p:spPr>
          <a:xfrm>
            <a:off x="609600" y="3646501"/>
            <a:ext cx="5829642" cy="3071630"/>
          </a:xfrm>
          <a:prstGeom prst="rect">
            <a:avLst/>
          </a:prstGeom>
          <a:ln w="19050" cap="sq">
            <a:solidFill>
              <a:srgbClr val="365B6C"/>
            </a:solidFill>
            <a:miter lim="800000"/>
          </a:ln>
          <a:effectLst>
            <a:outerShdw blurRad="57150" dist="50800" dir="2700000" algn="tl" rotWithShape="0">
              <a:srgbClr val="000000">
                <a:alpha val="40000"/>
              </a:srgbClr>
            </a:outerShdw>
          </a:effectLst>
        </p:spPr>
      </p:pic>
      <p:pic>
        <p:nvPicPr>
          <p:cNvPr id="4" name="Imagen 3">
            <a:extLst>
              <a:ext uri="{FF2B5EF4-FFF2-40B4-BE49-F238E27FC236}">
                <a16:creationId xmlns:a16="http://schemas.microsoft.com/office/drawing/2014/main" id="{B8F08720-E52D-145F-4C64-E707FED437AB}"/>
              </a:ext>
            </a:extLst>
          </p:cNvPr>
          <p:cNvPicPr>
            <a:picLocks noChangeAspect="1"/>
          </p:cNvPicPr>
          <p:nvPr/>
        </p:nvPicPr>
        <p:blipFill>
          <a:blip r:embed="rId5"/>
          <a:stretch>
            <a:fillRect/>
          </a:stretch>
        </p:blipFill>
        <p:spPr>
          <a:xfrm>
            <a:off x="218524" y="1133011"/>
            <a:ext cx="236020" cy="266400"/>
          </a:xfrm>
          <a:prstGeom prst="rect">
            <a:avLst/>
          </a:prstGeom>
          <a:effectLst>
            <a:outerShdw blurRad="63500" sx="102000" sy="102000" algn="ctr" rotWithShape="0">
              <a:prstClr val="black">
                <a:alpha val="40000"/>
              </a:prstClr>
            </a:outerShdw>
          </a:effectLst>
        </p:spPr>
      </p:pic>
      <p:pic>
        <p:nvPicPr>
          <p:cNvPr id="6" name="Imagen 5">
            <a:extLst>
              <a:ext uri="{FF2B5EF4-FFF2-40B4-BE49-F238E27FC236}">
                <a16:creationId xmlns:a16="http://schemas.microsoft.com/office/drawing/2014/main" id="{2FC08D81-7E04-975A-F231-3CD707CE9A8B}"/>
              </a:ext>
            </a:extLst>
          </p:cNvPr>
          <p:cNvPicPr>
            <a:picLocks noChangeAspect="1"/>
          </p:cNvPicPr>
          <p:nvPr/>
        </p:nvPicPr>
        <p:blipFill>
          <a:blip r:embed="rId6"/>
          <a:stretch>
            <a:fillRect/>
          </a:stretch>
        </p:blipFill>
        <p:spPr>
          <a:xfrm>
            <a:off x="152943" y="67897"/>
            <a:ext cx="932769" cy="932769"/>
          </a:xfrm>
          <a:prstGeom prst="rect">
            <a:avLst/>
          </a:prstGeom>
        </p:spPr>
      </p:pic>
    </p:spTree>
    <p:extLst>
      <p:ext uri="{BB962C8B-B14F-4D97-AF65-F5344CB8AC3E}">
        <p14:creationId xmlns:p14="http://schemas.microsoft.com/office/powerpoint/2010/main" val="1196705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strVal val="#ppt_h"/>
                                          </p:val>
                                        </p:tav>
                                        <p:tav tm="100000">
                                          <p:val>
                                            <p:strVal val="#ppt_h"/>
                                          </p:val>
                                        </p:tav>
                                      </p:tavLst>
                                    </p:anim>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wipe(left)">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wipe(left)">
                                      <p:cBhvr>
                                        <p:cTn id="4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3D5E47-E6D6-5E86-5E16-ADC59092286B}"/>
              </a:ext>
            </a:extLst>
          </p:cNvPr>
          <p:cNvSpPr txBox="1"/>
          <p:nvPr/>
        </p:nvSpPr>
        <p:spPr>
          <a:xfrm>
            <a:off x="1551586" y="253876"/>
            <a:ext cx="6543675"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What did it feel like to put your life in danger, and what was the result</a:t>
            </a:r>
            <a:r>
              <a:rPr lang="es-ES" dirty="0"/>
              <a:t>?</a:t>
            </a:r>
          </a:p>
        </p:txBody>
      </p:sp>
      <p:sp>
        <p:nvSpPr>
          <p:cNvPr id="5" name="CuadroTexto 4">
            <a:extLst>
              <a:ext uri="{FF2B5EF4-FFF2-40B4-BE49-F238E27FC236}">
                <a16:creationId xmlns:a16="http://schemas.microsoft.com/office/drawing/2014/main" id="{C6C35FEB-D243-E94E-39AA-758BE50644C0}"/>
              </a:ext>
            </a:extLst>
          </p:cNvPr>
          <p:cNvSpPr txBox="1"/>
          <p:nvPr/>
        </p:nvSpPr>
        <p:spPr>
          <a:xfrm>
            <a:off x="182339" y="1084873"/>
            <a:ext cx="8528027" cy="1631216"/>
          </a:xfrm>
          <a:prstGeom prst="rect">
            <a:avLst/>
          </a:prstGeom>
          <a:noFill/>
        </p:spPr>
        <p:txBody>
          <a:bodyPr wrap="square">
            <a:spAutoFit/>
          </a:bodyPr>
          <a:lstStyle/>
          <a:p>
            <a:pPr defTabSz="271463"/>
            <a:r>
              <a:rPr lang="es-ES" sz="2000" b="1" dirty="0"/>
              <a:t>	</a:t>
            </a:r>
            <a:r>
              <a:rPr lang="en-US" sz="2000" b="1" dirty="0"/>
              <a:t>I was confident in God, and at all times I felt the sustaining and comforting power of the Holy Ghost. I knew that I was completely lost on my own, so I was completely dependent on His help</a:t>
            </a:r>
            <a:r>
              <a:rPr lang="es-ES" sz="2000" b="1" dirty="0"/>
              <a:t>.</a:t>
            </a:r>
          </a:p>
          <a:p>
            <a:r>
              <a:rPr lang="en-US" sz="2000" b="1" dirty="0"/>
              <a:t>At the end of the three days of prayer I felt completely safe, and this led me to make the decision: "if I perish, I perish", but I will try to save my people</a:t>
            </a:r>
            <a:r>
              <a:rPr lang="es-ES" sz="2000" b="1" dirty="0"/>
              <a:t>.</a:t>
            </a:r>
          </a:p>
        </p:txBody>
      </p:sp>
      <p:sp>
        <p:nvSpPr>
          <p:cNvPr id="7" name="CuadroTexto 6">
            <a:extLst>
              <a:ext uri="{FF2B5EF4-FFF2-40B4-BE49-F238E27FC236}">
                <a16:creationId xmlns:a16="http://schemas.microsoft.com/office/drawing/2014/main" id="{64DD400E-F32F-8292-3214-AC54CDEF0EAC}"/>
              </a:ext>
            </a:extLst>
          </p:cNvPr>
          <p:cNvSpPr txBox="1"/>
          <p:nvPr/>
        </p:nvSpPr>
        <p:spPr>
          <a:xfrm>
            <a:off x="182337" y="5034464"/>
            <a:ext cx="4696520" cy="1569660"/>
          </a:xfrm>
          <a:prstGeom prst="rect">
            <a:avLst/>
          </a:prstGeom>
          <a:gradFill>
            <a:gsLst>
              <a:gs pos="0">
                <a:srgbClr val="487F91"/>
              </a:gs>
              <a:gs pos="50000">
                <a:srgbClr val="487F91"/>
              </a:gs>
              <a:gs pos="100000">
                <a:srgbClr val="3B5873"/>
              </a:gs>
            </a:gsLst>
          </a:gra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effectLst>
                  <a:outerShdw blurRad="38100" dist="38100" dir="2700000" algn="tl">
                    <a:srgbClr val="000000">
                      <a:alpha val="43137"/>
                    </a:srgbClr>
                  </a:outerShdw>
                </a:effectLst>
              </a:rPr>
              <a:t>Decide to follow God and work for His people, and He will give you courage to make decisions that lead to the salvation of others</a:t>
            </a:r>
            <a:endParaRPr lang="es-ES" dirty="0">
              <a:effectLst>
                <a:outerShdw blurRad="38100" dist="38100" dir="2700000" algn="tl">
                  <a:srgbClr val="000000">
                    <a:alpha val="43137"/>
                  </a:srgbClr>
                </a:outerShdw>
              </a:effectLst>
            </a:endParaRPr>
          </a:p>
        </p:txBody>
      </p:sp>
      <p:pic>
        <p:nvPicPr>
          <p:cNvPr id="9" name="Imagen 8" descr="Imagen que contiene interior, persona, hombre, tabla&#10;&#10;Descripción generada automáticamente">
            <a:extLst>
              <a:ext uri="{FF2B5EF4-FFF2-40B4-BE49-F238E27FC236}">
                <a16:creationId xmlns:a16="http://schemas.microsoft.com/office/drawing/2014/main" id="{C24468B2-35CE-F323-AF5D-C8BC8173E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160" y="3246269"/>
            <a:ext cx="7010400" cy="3505200"/>
          </a:xfrm>
          <a:prstGeom prst="rect">
            <a:avLst/>
          </a:prstGeom>
          <a:ln w="19050" cap="sq">
            <a:solidFill>
              <a:srgbClr val="365B6C"/>
            </a:solidFill>
            <a:miter lim="800000"/>
          </a:ln>
          <a:effectLst>
            <a:outerShdw blurRad="57150" dist="50800" dir="2700000" algn="tl" rotWithShape="0">
              <a:srgbClr val="000000">
                <a:alpha val="40000"/>
              </a:srgbClr>
            </a:outerShdw>
          </a:effectLst>
        </p:spPr>
      </p:pic>
      <p:pic>
        <p:nvPicPr>
          <p:cNvPr id="11" name="Imagen 10" descr="Mujer con vestido de novia&#10;&#10;Descripción generada automáticamente con confianza media">
            <a:extLst>
              <a:ext uri="{FF2B5EF4-FFF2-40B4-BE49-F238E27FC236}">
                <a16:creationId xmlns:a16="http://schemas.microsoft.com/office/drawing/2014/main" id="{7D2F2C45-6763-856B-4E76-43DF62FEA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0249" y="81677"/>
            <a:ext cx="3048000" cy="3048000"/>
          </a:xfrm>
          <a:prstGeom prst="rect">
            <a:avLst/>
          </a:prstGeom>
          <a:ln w="19050" cap="sq">
            <a:solidFill>
              <a:srgbClr val="365B6C"/>
            </a:solidFill>
            <a:miter lim="800000"/>
          </a:ln>
          <a:effectLst>
            <a:outerShdw blurRad="57150" dist="50800" dir="2700000" algn="tl" rotWithShape="0">
              <a:srgbClr val="000000">
                <a:alpha val="40000"/>
              </a:srgbClr>
            </a:outerShdw>
          </a:effectLst>
        </p:spPr>
      </p:pic>
      <p:sp>
        <p:nvSpPr>
          <p:cNvPr id="4" name="CuadroTexto 3">
            <a:extLst>
              <a:ext uri="{FF2B5EF4-FFF2-40B4-BE49-F238E27FC236}">
                <a16:creationId xmlns:a16="http://schemas.microsoft.com/office/drawing/2014/main" id="{A1D1A627-C69A-397A-E053-E710E7F21270}"/>
              </a:ext>
            </a:extLst>
          </p:cNvPr>
          <p:cNvSpPr txBox="1"/>
          <p:nvPr/>
        </p:nvSpPr>
        <p:spPr>
          <a:xfrm>
            <a:off x="182337" y="3129677"/>
            <a:ext cx="4778987" cy="1631216"/>
          </a:xfrm>
          <a:prstGeom prst="rect">
            <a:avLst/>
          </a:prstGeom>
          <a:noFill/>
        </p:spPr>
        <p:txBody>
          <a:bodyPr wrap="square">
            <a:spAutoFit/>
          </a:bodyPr>
          <a:lstStyle/>
          <a:p>
            <a:r>
              <a:rPr lang="en-US" sz="2000" b="1" dirty="0"/>
              <a:t>I went before the King and, after inviting him to two banquets, I told him about the death decree, and asked him to save us</a:t>
            </a:r>
            <a:r>
              <a:rPr lang="es-ES" sz="2000" b="1" dirty="0"/>
              <a:t>.</a:t>
            </a:r>
          </a:p>
          <a:p>
            <a:r>
              <a:rPr lang="en-US" sz="2000" b="1" dirty="0"/>
              <a:t>By God's grace, my life and the life of my people was preserved</a:t>
            </a:r>
            <a:r>
              <a:rPr lang="es-ES" sz="2000" b="1" dirty="0"/>
              <a:t>.</a:t>
            </a:r>
          </a:p>
        </p:txBody>
      </p:sp>
      <p:pic>
        <p:nvPicPr>
          <p:cNvPr id="2" name="Imagen 1">
            <a:extLst>
              <a:ext uri="{FF2B5EF4-FFF2-40B4-BE49-F238E27FC236}">
                <a16:creationId xmlns:a16="http://schemas.microsoft.com/office/drawing/2014/main" id="{527CC057-D4C5-CE76-4663-9971F3D45647}"/>
              </a:ext>
            </a:extLst>
          </p:cNvPr>
          <p:cNvPicPr>
            <a:picLocks noChangeAspect="1"/>
          </p:cNvPicPr>
          <p:nvPr/>
        </p:nvPicPr>
        <p:blipFill>
          <a:blip r:embed="rId5"/>
          <a:stretch>
            <a:fillRect/>
          </a:stretch>
        </p:blipFill>
        <p:spPr>
          <a:xfrm>
            <a:off x="264804" y="1130536"/>
            <a:ext cx="237765" cy="268247"/>
          </a:xfrm>
          <a:prstGeom prst="rect">
            <a:avLst/>
          </a:prstGeom>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A7159CD-22FA-4953-ACE4-6869423A27CD}"/>
              </a:ext>
            </a:extLst>
          </p:cNvPr>
          <p:cNvPicPr>
            <a:picLocks noChangeAspect="1"/>
          </p:cNvPicPr>
          <p:nvPr/>
        </p:nvPicPr>
        <p:blipFill>
          <a:blip r:embed="rId6"/>
          <a:stretch>
            <a:fillRect/>
          </a:stretch>
        </p:blipFill>
        <p:spPr>
          <a:xfrm>
            <a:off x="623332" y="111971"/>
            <a:ext cx="928254" cy="928254"/>
          </a:xfrm>
          <a:prstGeom prst="rect">
            <a:avLst/>
          </a:prstGeom>
        </p:spPr>
      </p:pic>
    </p:spTree>
    <p:extLst>
      <p:ext uri="{BB962C8B-B14F-4D97-AF65-F5344CB8AC3E}">
        <p14:creationId xmlns:p14="http://schemas.microsoft.com/office/powerpoint/2010/main" val="2340587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wipe(left)">
                                      <p:cBhvr>
                                        <p:cTn id="35" dur="500"/>
                                        <p:tgtEl>
                                          <p:spTgt spid="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wipe(left)">
                                      <p:cBhvr>
                                        <p:cTn id="46" dur="500"/>
                                        <p:tgtEl>
                                          <p:spTgt spid="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 calcmode="lin" valueType="num">
                                      <p:cBhvr>
                                        <p:cTn id="53" dur="1000" fill="hold"/>
                                        <p:tgtEl>
                                          <p:spTgt spid="7"/>
                                        </p:tgtEl>
                                        <p:attrNameLst>
                                          <p:attrName>style.rotation</p:attrName>
                                        </p:attrNameLst>
                                      </p:cBhvr>
                                      <p:tavLst>
                                        <p:tav tm="0">
                                          <p:val>
                                            <p:fltVal val="90"/>
                                          </p:val>
                                        </p:tav>
                                        <p:tav tm="100000">
                                          <p:val>
                                            <p:fltVal val="0"/>
                                          </p:val>
                                        </p:tav>
                                      </p:tavLst>
                                    </p:anim>
                                    <p:animEffect transition="in" filter="fade">
                                      <p:cBhvr>
                                        <p:cTn id="54" dur="1000"/>
                                        <p:tgtEl>
                                          <p:spTgt spid="7"/>
                                        </p:tgtEl>
                                      </p:cBhvr>
                                    </p:animEffect>
                                  </p:childTnLst>
                                </p:cTn>
                              </p:par>
                            </p:childTnLst>
                          </p:cTn>
                        </p:par>
                        <p:par>
                          <p:cTn id="55" fill="hold">
                            <p:stCondLst>
                              <p:cond delay="1000"/>
                            </p:stCondLst>
                            <p:childTnLst>
                              <p:par>
                                <p:cTn id="56" presetID="27" presetClass="emph" presetSubtype="0" fill="remove" grpId="1" nodeType="afterEffect">
                                  <p:stCondLst>
                                    <p:cond delay="0"/>
                                  </p:stCondLst>
                                  <p:childTnLst>
                                    <p:animClr clrSpc="rgb" dir="cw">
                                      <p:cBhvr override="childStyle">
                                        <p:cTn id="57" dur="250" autoRev="1" fill="remove"/>
                                        <p:tgtEl>
                                          <p:spTgt spid="7"/>
                                        </p:tgtEl>
                                        <p:attrNameLst>
                                          <p:attrName>style.color</p:attrName>
                                        </p:attrNameLst>
                                      </p:cBhvr>
                                      <p:to>
                                        <a:schemeClr val="bg1"/>
                                      </p:to>
                                    </p:animClr>
                                    <p:animClr clrSpc="rgb" dir="cw">
                                      <p:cBhvr>
                                        <p:cTn id="58" dur="250" autoRev="1" fill="remove"/>
                                        <p:tgtEl>
                                          <p:spTgt spid="7"/>
                                        </p:tgtEl>
                                        <p:attrNameLst>
                                          <p:attrName>fillcolor</p:attrName>
                                        </p:attrNameLst>
                                      </p:cBhvr>
                                      <p:to>
                                        <a:schemeClr val="bg1"/>
                                      </p:to>
                                    </p:animClr>
                                    <p:set>
                                      <p:cBhvr>
                                        <p:cTn id="59" dur="250" autoRev="1" fill="remove"/>
                                        <p:tgtEl>
                                          <p:spTgt spid="7"/>
                                        </p:tgtEl>
                                        <p:attrNameLst>
                                          <p:attrName>fill.type</p:attrName>
                                        </p:attrNameLst>
                                      </p:cBhvr>
                                      <p:to>
                                        <p:strVal val="solid"/>
                                      </p:to>
                                    </p:set>
                                    <p:set>
                                      <p:cBhvr>
                                        <p:cTn id="60"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7" grpId="1" animBg="1"/>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17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0455093-65E2-CA09-DD66-BFB13BA2E787}"/>
              </a:ext>
            </a:extLst>
          </p:cNvPr>
          <p:cNvGrpSpPr/>
          <p:nvPr/>
        </p:nvGrpSpPr>
        <p:grpSpPr>
          <a:xfrm>
            <a:off x="88898" y="131115"/>
            <a:ext cx="4008968" cy="687844"/>
            <a:chOff x="88898" y="131115"/>
            <a:chExt cx="3216277" cy="687844"/>
          </a:xfrm>
        </p:grpSpPr>
        <p:pic>
          <p:nvPicPr>
            <p:cNvPr id="13" name="Imagen 12" descr="Interfaz de usuario gráfica&#10;&#10;Descripción generada automáticamente con confianza baja">
              <a:extLst>
                <a:ext uri="{FF2B5EF4-FFF2-40B4-BE49-F238E27FC236}">
                  <a16:creationId xmlns:a16="http://schemas.microsoft.com/office/drawing/2014/main" id="{E49570DA-CE87-A1F4-520A-6A7AA88FD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8" y="131115"/>
              <a:ext cx="3216277" cy="687844"/>
            </a:xfrm>
            <a:prstGeom prst="rect">
              <a:avLst/>
            </a:prstGeom>
            <a:effectLst>
              <a:outerShdw blurRad="63500" sx="102000" sy="102000" algn="ctr" rotWithShape="0">
                <a:prstClr val="black">
                  <a:alpha val="40000"/>
                </a:prstClr>
              </a:outerShdw>
            </a:effectLst>
          </p:spPr>
        </p:pic>
        <p:sp>
          <p:nvSpPr>
            <p:cNvPr id="8" name="CuadroTexto 7">
              <a:extLst>
                <a:ext uri="{FF2B5EF4-FFF2-40B4-BE49-F238E27FC236}">
                  <a16:creationId xmlns:a16="http://schemas.microsoft.com/office/drawing/2014/main" id="{B8F3DFA8-C6D1-25B2-78BF-48CF7F68FB97}"/>
                </a:ext>
              </a:extLst>
            </p:cNvPr>
            <p:cNvSpPr txBox="1"/>
            <p:nvPr/>
          </p:nvSpPr>
          <p:spPr>
            <a:xfrm>
              <a:off x="88899" y="214992"/>
              <a:ext cx="1184911"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MARY </a:t>
              </a:r>
            </a:p>
          </p:txBody>
        </p:sp>
      </p:grpSp>
      <p:sp>
        <p:nvSpPr>
          <p:cNvPr id="9" name="CuadroTexto 8">
            <a:extLst>
              <a:ext uri="{FF2B5EF4-FFF2-40B4-BE49-F238E27FC236}">
                <a16:creationId xmlns:a16="http://schemas.microsoft.com/office/drawing/2014/main" id="{3F226DFE-D767-56AA-E234-6C35A4910791}"/>
              </a:ext>
            </a:extLst>
          </p:cNvPr>
          <p:cNvSpPr txBox="1"/>
          <p:nvPr/>
        </p:nvSpPr>
        <p:spPr>
          <a:xfrm>
            <a:off x="1423802" y="133229"/>
            <a:ext cx="2862157" cy="523220"/>
          </a:xfrm>
          <a:prstGeom prst="rect">
            <a:avLst/>
          </a:prstGeom>
          <a:noFill/>
        </p:spPr>
        <p:txBody>
          <a:bodyPr wrap="square" rtlCol="0">
            <a:spAutoFit/>
          </a:bodyPr>
          <a:lstStyle/>
          <a:p>
            <a:pPr algn="ctr"/>
            <a:r>
              <a:rPr lang="es-ES" sz="2800" b="1" spc="300" dirty="0">
                <a:ln w="0"/>
                <a:solidFill>
                  <a:srgbClr val="543C62"/>
                </a:solidFill>
              </a:rPr>
              <a:t>THE MOTHER</a:t>
            </a:r>
          </a:p>
        </p:txBody>
      </p:sp>
      <p:sp>
        <p:nvSpPr>
          <p:cNvPr id="15" name="CuadroTexto 14">
            <a:extLst>
              <a:ext uri="{FF2B5EF4-FFF2-40B4-BE49-F238E27FC236}">
                <a16:creationId xmlns:a16="http://schemas.microsoft.com/office/drawing/2014/main" id="{00C2D887-1A45-0E20-0C3C-C8F3DC48D070}"/>
              </a:ext>
            </a:extLst>
          </p:cNvPr>
          <p:cNvSpPr txBox="1"/>
          <p:nvPr/>
        </p:nvSpPr>
        <p:spPr>
          <a:xfrm>
            <a:off x="257174" y="883493"/>
            <a:ext cx="7650209" cy="1938992"/>
          </a:xfrm>
          <a:prstGeom prst="rect">
            <a:avLst/>
          </a:prstGeom>
          <a:noFill/>
        </p:spPr>
        <p:txBody>
          <a:bodyPr wrap="square">
            <a:spAutoFit/>
          </a:bodyPr>
          <a:lstStyle/>
          <a:p>
            <a:pPr defTabSz="179388"/>
            <a:r>
              <a:rPr lang="en-US" sz="2000" b="1" dirty="0"/>
              <a:t>Jewish women had been waiting for hundreds of years for the promise of being the mother of the awaited Messiah to be fulfilled in them</a:t>
            </a:r>
            <a:r>
              <a:rPr lang="es-ES" sz="2000" b="1" dirty="0"/>
              <a:t>.</a:t>
            </a:r>
          </a:p>
          <a:p>
            <a:pPr defTabSz="179388"/>
            <a:r>
              <a:rPr lang="en-US" sz="2000" b="1" dirty="0"/>
              <a:t>Mary, a humble young woman, who was born and raised in one of the poorest villages in Israel, was appointed by Heaven to bear upon her the greatest responsibility given to any woman: to be the earthly mother of the Savior of the World</a:t>
            </a:r>
            <a:r>
              <a:rPr lang="es-ES" sz="2000" b="1" dirty="0"/>
              <a:t>. </a:t>
            </a:r>
          </a:p>
        </p:txBody>
      </p:sp>
      <p:pic>
        <p:nvPicPr>
          <p:cNvPr id="6" name="Imagen 5" descr="Imagen que contiene persona, interior, niño, cama&#10;&#10;Descripción generada automáticamente">
            <a:extLst>
              <a:ext uri="{FF2B5EF4-FFF2-40B4-BE49-F238E27FC236}">
                <a16:creationId xmlns:a16="http://schemas.microsoft.com/office/drawing/2014/main" id="{B9235A78-3A43-695E-FAD4-4C72EEF5FAFE}"/>
              </a:ext>
            </a:extLst>
          </p:cNvPr>
          <p:cNvPicPr>
            <a:picLocks noChangeAspect="1"/>
          </p:cNvPicPr>
          <p:nvPr/>
        </p:nvPicPr>
        <p:blipFill rotWithShape="1">
          <a:blip r:embed="rId4">
            <a:extLst>
              <a:ext uri="{28A0092B-C50C-407E-A947-70E740481C1C}">
                <a14:useLocalDpi xmlns:a14="http://schemas.microsoft.com/office/drawing/2010/main" val="0"/>
              </a:ext>
            </a:extLst>
          </a:blip>
          <a:srcRect r="2986" b="1197"/>
          <a:stretch/>
        </p:blipFill>
        <p:spPr>
          <a:xfrm>
            <a:off x="8303933" y="475037"/>
            <a:ext cx="3748730" cy="4862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descr="Mujer sonriendo con pelo largo&#10;&#10;Descripción generada automáticamente">
            <a:extLst>
              <a:ext uri="{FF2B5EF4-FFF2-40B4-BE49-F238E27FC236}">
                <a16:creationId xmlns:a16="http://schemas.microsoft.com/office/drawing/2014/main" id="{5D21C213-6734-6E04-9D24-732D19C94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37" y="2866030"/>
            <a:ext cx="7889966" cy="39449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3966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10"/>
                                        </p:tgtEl>
                                        <p:attrNameLst>
                                          <p:attrName>ppt_x</p:attrName>
                                          <p:attrName>ppt_y</p:attrName>
                                        </p:attrNameLst>
                                      </p:cBhvr>
                                    </p:animMotion>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left)">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8" dur="2000" fill="hold"/>
                                        <p:tgtEl>
                                          <p:spTgt spid="6"/>
                                        </p:tgtEl>
                                        <p:attrNameLst>
                                          <p:attrName>ppt_x</p:attrName>
                                          <p:attrName>ppt_y</p:attrName>
                                        </p:attrNameLst>
                                      </p:cBhvr>
                                    </p:animMotion>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wipe(left)">
                                      <p:cBhvr>
                                        <p:cTn id="4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CF8E6D4-4651-B044-44EA-C8441F6CD034}"/>
              </a:ext>
            </a:extLst>
          </p:cNvPr>
          <p:cNvSpPr txBox="1"/>
          <p:nvPr/>
        </p:nvSpPr>
        <p:spPr>
          <a:xfrm>
            <a:off x="6390703" y="137027"/>
            <a:ext cx="5653520"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What a great responsibility fell on you! Did you feel prepared being so young</a:t>
            </a:r>
            <a:r>
              <a:rPr lang="es-ES" dirty="0"/>
              <a:t>?</a:t>
            </a:r>
          </a:p>
        </p:txBody>
      </p:sp>
      <p:sp>
        <p:nvSpPr>
          <p:cNvPr id="5" name="CuadroTexto 4">
            <a:extLst>
              <a:ext uri="{FF2B5EF4-FFF2-40B4-BE49-F238E27FC236}">
                <a16:creationId xmlns:a16="http://schemas.microsoft.com/office/drawing/2014/main" id="{FADE5DF7-9D85-B69E-BE01-0511AA62544C}"/>
              </a:ext>
            </a:extLst>
          </p:cNvPr>
          <p:cNvSpPr txBox="1"/>
          <p:nvPr/>
        </p:nvSpPr>
        <p:spPr>
          <a:xfrm>
            <a:off x="5740935" y="1094781"/>
            <a:ext cx="6451065" cy="2862322"/>
          </a:xfrm>
          <a:prstGeom prst="rect">
            <a:avLst/>
          </a:prstGeom>
          <a:noFill/>
        </p:spPr>
        <p:txBody>
          <a:bodyPr wrap="square">
            <a:spAutoFit/>
          </a:bodyPr>
          <a:lstStyle/>
          <a:p>
            <a:pPr defTabSz="273050"/>
            <a:r>
              <a:rPr lang="es-ES" sz="2000" b="1" dirty="0"/>
              <a:t>	</a:t>
            </a:r>
            <a:r>
              <a:rPr lang="en-US" sz="2000" b="1" dirty="0"/>
              <a:t>When the majesty of heaven came down like a baby, I was the one appointed to take care of him. It was a very big responsibility. I was to educate and help form the character of the one who would be the Savior of the world. What a great responsibility! Not a detail of His physical, mental, and spiritual growth could be neglected</a:t>
            </a:r>
            <a:r>
              <a:rPr lang="es-ES" sz="2000" b="1" dirty="0"/>
              <a:t>.</a:t>
            </a:r>
          </a:p>
          <a:p>
            <a:r>
              <a:rPr lang="en-US" sz="2000" b="1" dirty="0"/>
              <a:t>I learned to depend completely on the wisdom of the Holy Ghost to guide Him. I saw Him grow in stature and grace toward God and man</a:t>
            </a:r>
            <a:r>
              <a:rPr lang="es-ES" sz="2000" b="1" dirty="0"/>
              <a:t>.</a:t>
            </a:r>
          </a:p>
        </p:txBody>
      </p:sp>
      <p:pic>
        <p:nvPicPr>
          <p:cNvPr id="7" name="Imagen 6" descr="Un dibujo de una persona&#10;&#10;Descripción generada automáticamente con confianza baja">
            <a:extLst>
              <a:ext uri="{FF2B5EF4-FFF2-40B4-BE49-F238E27FC236}">
                <a16:creationId xmlns:a16="http://schemas.microsoft.com/office/drawing/2014/main" id="{4E989A4B-B721-F805-34B2-69110AE2E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4" y="137027"/>
            <a:ext cx="5209680" cy="63618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sentado en una cama&#10;&#10;Descripción generada automáticamente con confianza baja">
            <a:extLst>
              <a:ext uri="{FF2B5EF4-FFF2-40B4-BE49-F238E27FC236}">
                <a16:creationId xmlns:a16="http://schemas.microsoft.com/office/drawing/2014/main" id="{06B9D4C0-1AA8-6017-E027-D11FE74EE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34" y="4391637"/>
            <a:ext cx="3161211" cy="237090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a caricatura de una persona&#10;&#10;Descripción generada automáticamente con confianza baja">
            <a:extLst>
              <a:ext uri="{FF2B5EF4-FFF2-40B4-BE49-F238E27FC236}">
                <a16:creationId xmlns:a16="http://schemas.microsoft.com/office/drawing/2014/main" id="{DE1D954B-25B1-F918-69F8-9A841ED6E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7139" y="4391637"/>
            <a:ext cx="3164861" cy="237090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02AFC20-8958-BFBB-10A4-CDA13BB90ED0}"/>
              </a:ext>
            </a:extLst>
          </p:cNvPr>
          <p:cNvPicPr>
            <a:picLocks noChangeAspect="1"/>
          </p:cNvPicPr>
          <p:nvPr/>
        </p:nvPicPr>
        <p:blipFill>
          <a:blip r:embed="rId6"/>
          <a:stretch>
            <a:fillRect/>
          </a:stretch>
        </p:blipFill>
        <p:spPr>
          <a:xfrm>
            <a:off x="5442106" y="75341"/>
            <a:ext cx="948597" cy="944100"/>
          </a:xfrm>
          <a:prstGeom prst="rect">
            <a:avLst/>
          </a:prstGeom>
        </p:spPr>
      </p:pic>
      <p:pic>
        <p:nvPicPr>
          <p:cNvPr id="8" name="Imagen 7">
            <a:extLst>
              <a:ext uri="{FF2B5EF4-FFF2-40B4-BE49-F238E27FC236}">
                <a16:creationId xmlns:a16="http://schemas.microsoft.com/office/drawing/2014/main" id="{35DB10B1-8499-4BBE-7E69-81F94344ED5F}"/>
              </a:ext>
            </a:extLst>
          </p:cNvPr>
          <p:cNvPicPr>
            <a:picLocks noChangeAspect="1"/>
          </p:cNvPicPr>
          <p:nvPr/>
        </p:nvPicPr>
        <p:blipFill>
          <a:blip r:embed="rId7"/>
          <a:stretch>
            <a:fillRect/>
          </a:stretch>
        </p:blipFill>
        <p:spPr>
          <a:xfrm>
            <a:off x="5842562" y="1181279"/>
            <a:ext cx="236020" cy="266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1782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wipe(left)">
                                      <p:cBhvr>
                                        <p:cTn id="36" dur="500"/>
                                        <p:tgtEl>
                                          <p:spTgt spid="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4" dur="1000" fill="hold"/>
                                        <p:tgtEl>
                                          <p:spTgt spid="9"/>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9"/>
                                        </p:tgtEl>
                                      </p:cBhvr>
                                    </p:animEffect>
                                  </p:childTnLst>
                                </p:cTn>
                              </p:par>
                              <p:par>
                                <p:cTn id="49" presetID="25"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1"/>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
                                            <p:txEl>
                                              <p:pRg st="1" end="1"/>
                                            </p:txEl>
                                          </p:spTgt>
                                        </p:tgtEl>
                                        <p:attrNameLst>
                                          <p:attrName>style.visibility</p:attrName>
                                        </p:attrNameLst>
                                      </p:cBhvr>
                                      <p:to>
                                        <p:strVal val="visible"/>
                                      </p:to>
                                    </p:set>
                                    <p:animEffect transition="in" filter="wipe(left)">
                                      <p:cBhvr>
                                        <p:cTn id="6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763482E-C6B0-4F8D-90FE-76C25B1BF7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7776"/>
            <a:ext cx="242107" cy="1340860"/>
            <a:chOff x="56167" y="899960"/>
            <a:chExt cx="242107" cy="1340860"/>
          </a:xfrm>
        </p:grpSpPr>
        <p:sp>
          <p:nvSpPr>
            <p:cNvPr id="7" name="Rectangle 2">
              <a:extLst>
                <a:ext uri="{FF2B5EF4-FFF2-40B4-BE49-F238E27FC236}">
                  <a16:creationId xmlns:a16="http://schemas.microsoft.com/office/drawing/2014/main" id="{129B062B-A95D-44CF-8B39-3F512A3CB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9">
              <a:extLst>
                <a:ext uri="{FF2B5EF4-FFF2-40B4-BE49-F238E27FC236}">
                  <a16:creationId xmlns:a16="http://schemas.microsoft.com/office/drawing/2014/main" id="{AAFA0D29-6110-416E-88A2-7FE5D20A1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6B53A87A-F27C-403F-89E6-5F9C7BF1D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9">
              <a:extLst>
                <a:ext uri="{FF2B5EF4-FFF2-40B4-BE49-F238E27FC236}">
                  <a16:creationId xmlns:a16="http://schemas.microsoft.com/office/drawing/2014/main" id="{E9F992CA-17ED-4498-917B-82248E23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CCE48BBE-46D0-4D42-B76F-82EA8F3B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2B60A21C-F925-4D53-9B82-2A54BD825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F53E30A8-7102-40D6-A663-9858ED106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8FABC48A-DD76-4A1F-8D69-085FB47FA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21429B45-62BB-4C66-9F32-F4474D01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6F8ED381-4DC0-432C-9E67-41B64DDBB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
              <a:extLst>
                <a:ext uri="{FF2B5EF4-FFF2-40B4-BE49-F238E27FC236}">
                  <a16:creationId xmlns:a16="http://schemas.microsoft.com/office/drawing/2014/main" id="{22C864E8-53DE-4D7E-845A-0AB035EF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F907663A-C35E-4E4E-86D3-EDE6C39E1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29FA51B0-D541-425F-B6B7-A0D8929EF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86A9FEBF-8037-4D08-BCB0-C5D294A2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
              <a:extLst>
                <a:ext uri="{FF2B5EF4-FFF2-40B4-BE49-F238E27FC236}">
                  <a16:creationId xmlns:a16="http://schemas.microsoft.com/office/drawing/2014/main" id="{CC11EA10-D9DC-4A52-B789-8CD67A55C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59">
              <a:extLst>
                <a:ext uri="{FF2B5EF4-FFF2-40B4-BE49-F238E27FC236}">
                  <a16:creationId xmlns:a16="http://schemas.microsoft.com/office/drawing/2014/main" id="{338DE07B-B730-4132-83B4-44986FED7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
              <a:extLst>
                <a:ext uri="{FF2B5EF4-FFF2-40B4-BE49-F238E27FC236}">
                  <a16:creationId xmlns:a16="http://schemas.microsoft.com/office/drawing/2014/main" id="{6697E973-A918-4FD8-9A4C-5B13A5B65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9">
              <a:extLst>
                <a:ext uri="{FF2B5EF4-FFF2-40B4-BE49-F238E27FC236}">
                  <a16:creationId xmlns:a16="http://schemas.microsoft.com/office/drawing/2014/main" id="{AA4CD7CC-D5FB-4427-A6D4-D594E979E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
              <a:extLst>
                <a:ext uri="{FF2B5EF4-FFF2-40B4-BE49-F238E27FC236}">
                  <a16:creationId xmlns:a16="http://schemas.microsoft.com/office/drawing/2014/main" id="{DFC90C0F-5A62-47A8-B06E-2F6D61E7B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7BF589B4-EC07-4428-B4C9-09EB55FA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0714"/>
            <a:ext cx="5291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adroTexto 50">
            <a:extLst>
              <a:ext uri="{FF2B5EF4-FFF2-40B4-BE49-F238E27FC236}">
                <a16:creationId xmlns:a16="http://schemas.microsoft.com/office/drawing/2014/main" id="{775D15AF-6F27-7339-129D-66E2F9669AD6}"/>
              </a:ext>
            </a:extLst>
          </p:cNvPr>
          <p:cNvSpPr txBox="1"/>
          <p:nvPr/>
        </p:nvSpPr>
        <p:spPr>
          <a:xfrm>
            <a:off x="239047" y="2828835"/>
            <a:ext cx="4942553" cy="3539430"/>
          </a:xfrm>
          <a:prstGeom prst="rect">
            <a:avLst/>
          </a:prstGeom>
          <a:noFill/>
        </p:spPr>
        <p:txBody>
          <a:bodyPr wrap="square">
            <a:spAutoFit/>
          </a:bodyPr>
          <a:lstStyle/>
          <a:p>
            <a:r>
              <a:rPr lang="en-US" sz="2800" b="1" dirty="0"/>
              <a:t>There are women who, at decisive moments and under the influence of the Holy Spirit, were the instruments that God used to meet a specific need of his people</a:t>
            </a:r>
            <a:r>
              <a:rPr lang="es-ES" sz="2800" b="1" dirty="0"/>
              <a:t>.</a:t>
            </a:r>
          </a:p>
          <a:p>
            <a:r>
              <a:rPr lang="en-US" sz="2800" b="1" dirty="0"/>
              <a:t>Let’s review some of these women</a:t>
            </a:r>
            <a:r>
              <a:rPr lang="es-ES" sz="2800" b="1" dirty="0"/>
              <a:t>.</a:t>
            </a:r>
          </a:p>
        </p:txBody>
      </p:sp>
      <p:sp>
        <p:nvSpPr>
          <p:cNvPr id="53" name="CuadroTexto 52">
            <a:extLst>
              <a:ext uri="{FF2B5EF4-FFF2-40B4-BE49-F238E27FC236}">
                <a16:creationId xmlns:a16="http://schemas.microsoft.com/office/drawing/2014/main" id="{3B8F3689-E8FC-1D8E-1BBB-0B5734570C56}"/>
              </a:ext>
            </a:extLst>
          </p:cNvPr>
          <p:cNvSpPr txBox="1"/>
          <p:nvPr/>
        </p:nvSpPr>
        <p:spPr>
          <a:xfrm>
            <a:off x="298275" y="109941"/>
            <a:ext cx="5189513" cy="2232021"/>
          </a:xfrm>
          <a:prstGeom prst="rect">
            <a:avLst/>
          </a:prstGeom>
          <a:noFill/>
        </p:spPr>
        <p:txBody>
          <a:bodyPr wrap="square">
            <a:spAutoFit/>
          </a:bodyPr>
          <a:lstStyle/>
          <a:p>
            <a:pPr algn="ctr">
              <a:lnSpc>
                <a:spcPct val="150000"/>
              </a:lnSpc>
            </a:pPr>
            <a:r>
              <a:rPr lang="es-ES" sz="3200" b="1" dirty="0">
                <a:solidFill>
                  <a:srgbClr val="C7E9F2"/>
                </a:solidFill>
              </a:rPr>
              <a:t>“</a:t>
            </a:r>
            <a:r>
              <a:rPr lang="en-US" sz="3200" b="1" dirty="0">
                <a:solidFill>
                  <a:srgbClr val="C7E9F2"/>
                </a:solidFill>
              </a:rPr>
              <a:t>Who can find a virtuous woman? for her price is far above rubies.</a:t>
            </a:r>
            <a:r>
              <a:rPr lang="es-ES" sz="3200" b="1" dirty="0">
                <a:solidFill>
                  <a:srgbClr val="C7E9F2"/>
                </a:solidFill>
              </a:rPr>
              <a:t>” </a:t>
            </a:r>
            <a:r>
              <a:rPr lang="es-ES" sz="2800" b="1" dirty="0">
                <a:solidFill>
                  <a:srgbClr val="C7E9F2"/>
                </a:solidFill>
              </a:rPr>
              <a:t>(Proverbs 31:10)</a:t>
            </a:r>
            <a:endParaRPr lang="es-ES" sz="3200" b="1" dirty="0">
              <a:solidFill>
                <a:srgbClr val="C7E9F2"/>
              </a:solidFill>
            </a:endParaRPr>
          </a:p>
        </p:txBody>
      </p:sp>
      <p:pic>
        <p:nvPicPr>
          <p:cNvPr id="5" name="Imagen 4" descr="Dibujo de una mujer&#10;&#10;Descripción generada automáticamente">
            <a:extLst>
              <a:ext uri="{FF2B5EF4-FFF2-40B4-BE49-F238E27FC236}">
                <a16:creationId xmlns:a16="http://schemas.microsoft.com/office/drawing/2014/main" id="{3ADAA0EC-3CFD-62CB-2DDE-AE36734C5B37}"/>
              </a:ext>
            </a:extLst>
          </p:cNvPr>
          <p:cNvPicPr>
            <a:picLocks noChangeAspect="1"/>
          </p:cNvPicPr>
          <p:nvPr/>
        </p:nvPicPr>
        <p:blipFill rotWithShape="1">
          <a:blip r:embed="rId2">
            <a:extLst>
              <a:ext uri="{28A0092B-C50C-407E-A947-70E740481C1C}">
                <a14:useLocalDpi xmlns:a14="http://schemas.microsoft.com/office/drawing/2010/main" val="0"/>
              </a:ext>
            </a:extLst>
          </a:blip>
          <a:srcRect l="12985" t="15004" b="15004"/>
          <a:stretch/>
        </p:blipFill>
        <p:spPr>
          <a:xfrm>
            <a:off x="5698587" y="10"/>
            <a:ext cx="6490364" cy="6857990"/>
          </a:xfrm>
          <a:prstGeom prst="rect">
            <a:avLst/>
          </a:prstGeom>
        </p:spPr>
      </p:pic>
    </p:spTree>
    <p:extLst>
      <p:ext uri="{BB962C8B-B14F-4D97-AF65-F5344CB8AC3E}">
        <p14:creationId xmlns:p14="http://schemas.microsoft.com/office/powerpoint/2010/main" val="350577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80">
                                          <p:stCondLst>
                                            <p:cond delay="0"/>
                                          </p:stCondLst>
                                        </p:cTn>
                                        <p:tgtEl>
                                          <p:spTgt spid="53"/>
                                        </p:tgtEl>
                                      </p:cBhvr>
                                    </p:animEffect>
                                    <p:anim calcmode="lin" valueType="num">
                                      <p:cBhvr>
                                        <p:cTn id="8"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3" dur="26">
                                          <p:stCondLst>
                                            <p:cond delay="650"/>
                                          </p:stCondLst>
                                        </p:cTn>
                                        <p:tgtEl>
                                          <p:spTgt spid="53"/>
                                        </p:tgtEl>
                                      </p:cBhvr>
                                      <p:to x="100000" y="60000"/>
                                    </p:animScale>
                                    <p:animScale>
                                      <p:cBhvr>
                                        <p:cTn id="14" dur="166" decel="50000">
                                          <p:stCondLst>
                                            <p:cond delay="676"/>
                                          </p:stCondLst>
                                        </p:cTn>
                                        <p:tgtEl>
                                          <p:spTgt spid="53"/>
                                        </p:tgtEl>
                                      </p:cBhvr>
                                      <p:to x="100000" y="100000"/>
                                    </p:animScale>
                                    <p:animScale>
                                      <p:cBhvr>
                                        <p:cTn id="15" dur="26">
                                          <p:stCondLst>
                                            <p:cond delay="1312"/>
                                          </p:stCondLst>
                                        </p:cTn>
                                        <p:tgtEl>
                                          <p:spTgt spid="53"/>
                                        </p:tgtEl>
                                      </p:cBhvr>
                                      <p:to x="100000" y="80000"/>
                                    </p:animScale>
                                    <p:animScale>
                                      <p:cBhvr>
                                        <p:cTn id="16" dur="166" decel="50000">
                                          <p:stCondLst>
                                            <p:cond delay="1338"/>
                                          </p:stCondLst>
                                        </p:cTn>
                                        <p:tgtEl>
                                          <p:spTgt spid="53"/>
                                        </p:tgtEl>
                                      </p:cBhvr>
                                      <p:to x="100000" y="100000"/>
                                    </p:animScale>
                                    <p:animScale>
                                      <p:cBhvr>
                                        <p:cTn id="17" dur="26">
                                          <p:stCondLst>
                                            <p:cond delay="1642"/>
                                          </p:stCondLst>
                                        </p:cTn>
                                        <p:tgtEl>
                                          <p:spTgt spid="53"/>
                                        </p:tgtEl>
                                      </p:cBhvr>
                                      <p:to x="100000" y="90000"/>
                                    </p:animScale>
                                    <p:animScale>
                                      <p:cBhvr>
                                        <p:cTn id="18" dur="166" decel="50000">
                                          <p:stCondLst>
                                            <p:cond delay="1668"/>
                                          </p:stCondLst>
                                        </p:cTn>
                                        <p:tgtEl>
                                          <p:spTgt spid="53"/>
                                        </p:tgtEl>
                                      </p:cBhvr>
                                      <p:to x="100000" y="100000"/>
                                    </p:animScale>
                                    <p:animScale>
                                      <p:cBhvr>
                                        <p:cTn id="19" dur="26">
                                          <p:stCondLst>
                                            <p:cond delay="1808"/>
                                          </p:stCondLst>
                                        </p:cTn>
                                        <p:tgtEl>
                                          <p:spTgt spid="53"/>
                                        </p:tgtEl>
                                      </p:cBhvr>
                                      <p:to x="100000" y="95000"/>
                                    </p:animScale>
                                    <p:animScale>
                                      <p:cBhvr>
                                        <p:cTn id="20" dur="166" decel="50000">
                                          <p:stCondLst>
                                            <p:cond delay="1834"/>
                                          </p:stCondLst>
                                        </p:cTn>
                                        <p:tgtEl>
                                          <p:spTgt spid="53"/>
                                        </p:tgtEl>
                                      </p:cBhvr>
                                      <p:to x="100000" y="100000"/>
                                    </p:animScale>
                                  </p:childTnLst>
                                </p:cTn>
                              </p:par>
                            </p:childTnLst>
                          </p:cTn>
                        </p:par>
                        <p:par>
                          <p:cTn id="21" fill="hold">
                            <p:stCondLst>
                              <p:cond delay="2000"/>
                            </p:stCondLst>
                            <p:childTnLst>
                              <p:par>
                                <p:cTn id="22" presetID="22" presetClass="emph" presetSubtype="0" fill="hold" grpId="0" nodeType="afterEffect">
                                  <p:stCondLst>
                                    <p:cond delay="0"/>
                                  </p:stCondLst>
                                  <p:childTnLst>
                                    <p:animClr clrSpc="hsl" dir="cw">
                                      <p:cBhvr override="childStyle">
                                        <p:cTn id="23" dur="500" fill="hold"/>
                                        <p:tgtEl>
                                          <p:spTgt spid="53"/>
                                        </p:tgtEl>
                                        <p:attrNameLst>
                                          <p:attrName>style.color</p:attrName>
                                        </p:attrNameLst>
                                      </p:cBhvr>
                                      <p:by>
                                        <p:hsl h="-7200000" s="0" l="0"/>
                                      </p:by>
                                    </p:animClr>
                                    <p:animClr clrSpc="hsl" dir="cw">
                                      <p:cBhvr>
                                        <p:cTn id="24" dur="500" fill="hold"/>
                                        <p:tgtEl>
                                          <p:spTgt spid="53"/>
                                        </p:tgtEl>
                                        <p:attrNameLst>
                                          <p:attrName>fillcolor</p:attrName>
                                        </p:attrNameLst>
                                      </p:cBhvr>
                                      <p:by>
                                        <p:hsl h="-7200000" s="0" l="0"/>
                                      </p:by>
                                    </p:animClr>
                                    <p:animClr clrSpc="hsl" dir="cw">
                                      <p:cBhvr>
                                        <p:cTn id="25" dur="500" fill="hold"/>
                                        <p:tgtEl>
                                          <p:spTgt spid="53"/>
                                        </p:tgtEl>
                                        <p:attrNameLst>
                                          <p:attrName>stroke.color</p:attrName>
                                        </p:attrNameLst>
                                      </p:cBhvr>
                                      <p:by>
                                        <p:hsl h="-7200000" s="0" l="0"/>
                                      </p:by>
                                    </p:animClr>
                                    <p:set>
                                      <p:cBhvr>
                                        <p:cTn id="26" dur="500" fill="hold"/>
                                        <p:tgtEl>
                                          <p:spTgt spid="53"/>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77FE1-D178-D101-CD46-EA98C7544E09}"/>
              </a:ext>
            </a:extLst>
          </p:cNvPr>
          <p:cNvSpPr txBox="1"/>
          <p:nvPr/>
        </p:nvSpPr>
        <p:spPr>
          <a:xfrm>
            <a:off x="6152917" y="-3665"/>
            <a:ext cx="6039083"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It must have been very difficult for you to contemplate the death of Jesus</a:t>
            </a:r>
            <a:r>
              <a:rPr lang="es-ES" dirty="0"/>
              <a:t>.</a:t>
            </a:r>
          </a:p>
        </p:txBody>
      </p:sp>
      <p:sp>
        <p:nvSpPr>
          <p:cNvPr id="5" name="CuadroTexto 4">
            <a:extLst>
              <a:ext uri="{FF2B5EF4-FFF2-40B4-BE49-F238E27FC236}">
                <a16:creationId xmlns:a16="http://schemas.microsoft.com/office/drawing/2014/main" id="{2BCB3854-7CB4-890B-EA81-F14B00586DC8}"/>
              </a:ext>
            </a:extLst>
          </p:cNvPr>
          <p:cNvSpPr txBox="1"/>
          <p:nvPr/>
        </p:nvSpPr>
        <p:spPr>
          <a:xfrm>
            <a:off x="5294399" y="1112973"/>
            <a:ext cx="3738810" cy="3785652"/>
          </a:xfrm>
          <a:prstGeom prst="rect">
            <a:avLst/>
          </a:prstGeom>
          <a:noFill/>
        </p:spPr>
        <p:txBody>
          <a:bodyPr wrap="square">
            <a:spAutoFit/>
          </a:bodyPr>
          <a:lstStyle/>
          <a:p>
            <a:pPr defTabSz="266700"/>
            <a:r>
              <a:rPr lang="es-ES" sz="2000" b="1" dirty="0"/>
              <a:t>	</a:t>
            </a:r>
            <a:r>
              <a:rPr lang="en-US" sz="2000" b="1" dirty="0"/>
              <a:t>My heart bled as I watched my son die on a cross for those who rejected him. I don't know what would have become of me if I hadn't felt the power of the Holy  Spirit strengthening and sustaining me in that moment</a:t>
            </a:r>
            <a:r>
              <a:rPr lang="es-ES" sz="2000" b="1" dirty="0"/>
              <a:t>.</a:t>
            </a:r>
          </a:p>
          <a:p>
            <a:pPr defTabSz="266700"/>
            <a:r>
              <a:rPr lang="en-US" sz="2000" b="1" dirty="0"/>
              <a:t>Today, my son is no longer with me physically, but I raise a song of victory knowing that He has fulfilled the great mission of His life on this earth</a:t>
            </a:r>
            <a:r>
              <a:rPr lang="es-ES" sz="2000" b="1" dirty="0"/>
              <a:t>.</a:t>
            </a:r>
          </a:p>
        </p:txBody>
      </p:sp>
      <p:pic>
        <p:nvPicPr>
          <p:cNvPr id="9" name="Imagen 8" descr="Una persona con la mano en la cabeza&#10;&#10;Descripción generada automáticamente con confianza baja">
            <a:extLst>
              <a:ext uri="{FF2B5EF4-FFF2-40B4-BE49-F238E27FC236}">
                <a16:creationId xmlns:a16="http://schemas.microsoft.com/office/drawing/2014/main" id="{15612E36-16D7-9AD9-CE9D-82C0FA06437B}"/>
              </a:ext>
            </a:extLst>
          </p:cNvPr>
          <p:cNvPicPr>
            <a:picLocks noChangeAspect="1"/>
          </p:cNvPicPr>
          <p:nvPr/>
        </p:nvPicPr>
        <p:blipFill rotWithShape="1">
          <a:blip r:embed="rId3">
            <a:extLst>
              <a:ext uri="{28A0092B-C50C-407E-A947-70E740481C1C}">
                <a14:useLocalDpi xmlns:a14="http://schemas.microsoft.com/office/drawing/2010/main" val="0"/>
              </a:ext>
            </a:extLst>
          </a:blip>
          <a:srcRect b="25540"/>
          <a:stretch/>
        </p:blipFill>
        <p:spPr>
          <a:xfrm>
            <a:off x="9211780" y="827332"/>
            <a:ext cx="2857500" cy="424828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 hombre con un sombrero&#10;&#10;Descripción generada automáticamente con confianza media">
            <a:extLst>
              <a:ext uri="{FF2B5EF4-FFF2-40B4-BE49-F238E27FC236}">
                <a16:creationId xmlns:a16="http://schemas.microsoft.com/office/drawing/2014/main" id="{19C26501-9E17-C6F3-7BC1-83FC22A93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8" y="0"/>
            <a:ext cx="5141893" cy="685800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45F50139-7677-E389-E604-7C02BA34A7DD}"/>
              </a:ext>
            </a:extLst>
          </p:cNvPr>
          <p:cNvSpPr txBox="1"/>
          <p:nvPr/>
        </p:nvSpPr>
        <p:spPr>
          <a:xfrm>
            <a:off x="5207956" y="5182662"/>
            <a:ext cx="6793544" cy="1569660"/>
          </a:xfrm>
          <a:prstGeom prst="rect">
            <a:avLst/>
          </a:prstGeom>
          <a:gradFill>
            <a:gsLst>
              <a:gs pos="0">
                <a:srgbClr val="8C67A4"/>
              </a:gs>
              <a:gs pos="50000">
                <a:srgbClr val="76548D"/>
              </a:gs>
              <a:gs pos="100000">
                <a:srgbClr val="624378"/>
              </a:gs>
            </a:gsLst>
          </a:gra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effectLst>
                  <a:outerShdw blurRad="38100" dist="38100" dir="2700000" algn="tl">
                    <a:srgbClr val="000000">
                      <a:alpha val="43137"/>
                    </a:srgbClr>
                  </a:outerShdw>
                </a:effectLst>
              </a:rPr>
              <a:t>Allow the Holy Spirit to guide you and give you wisdom. May love, surrender and complete dependence on God help you to achieve the task that has been entrusted to you</a:t>
            </a:r>
            <a:r>
              <a:rPr lang="es-ES" dirty="0">
                <a:effectLst>
                  <a:outerShdw blurRad="38100" dist="38100" dir="2700000" algn="tl">
                    <a:srgbClr val="000000">
                      <a:alpha val="43137"/>
                    </a:srgbClr>
                  </a:outerShdw>
                </a:effectLst>
              </a:rPr>
              <a:t>.</a:t>
            </a:r>
          </a:p>
        </p:txBody>
      </p:sp>
      <p:pic>
        <p:nvPicPr>
          <p:cNvPr id="2" name="Imagen 1">
            <a:extLst>
              <a:ext uri="{FF2B5EF4-FFF2-40B4-BE49-F238E27FC236}">
                <a16:creationId xmlns:a16="http://schemas.microsoft.com/office/drawing/2014/main" id="{6F1DC9B2-1117-1CB7-5383-9F1D7146801D}"/>
              </a:ext>
            </a:extLst>
          </p:cNvPr>
          <p:cNvPicPr>
            <a:picLocks noChangeAspect="1"/>
          </p:cNvPicPr>
          <p:nvPr/>
        </p:nvPicPr>
        <p:blipFill>
          <a:blip r:embed="rId5"/>
          <a:stretch>
            <a:fillRect/>
          </a:stretch>
        </p:blipFill>
        <p:spPr>
          <a:xfrm>
            <a:off x="5207955" y="18913"/>
            <a:ext cx="944962" cy="944962"/>
          </a:xfrm>
          <a:prstGeom prst="rect">
            <a:avLst/>
          </a:prstGeom>
        </p:spPr>
      </p:pic>
      <p:pic>
        <p:nvPicPr>
          <p:cNvPr id="4" name="Imagen 3">
            <a:extLst>
              <a:ext uri="{FF2B5EF4-FFF2-40B4-BE49-F238E27FC236}">
                <a16:creationId xmlns:a16="http://schemas.microsoft.com/office/drawing/2014/main" id="{B91B8EDE-0793-8419-CD62-76E950EF10EE}"/>
              </a:ext>
            </a:extLst>
          </p:cNvPr>
          <p:cNvPicPr>
            <a:picLocks noChangeAspect="1"/>
          </p:cNvPicPr>
          <p:nvPr/>
        </p:nvPicPr>
        <p:blipFill>
          <a:blip r:embed="rId6"/>
          <a:stretch>
            <a:fillRect/>
          </a:stretch>
        </p:blipFill>
        <p:spPr>
          <a:xfrm>
            <a:off x="5370722" y="1181218"/>
            <a:ext cx="237765" cy="2621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648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out)">
                                      <p:cBhvr>
                                        <p:cTn id="34" dur="2000"/>
                                        <p:tgtEl>
                                          <p:spTgt spid="11"/>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wipe(left)">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par>
                          <p:cTn id="47" fill="hold">
                            <p:stCondLst>
                              <p:cond delay="1000"/>
                            </p:stCondLst>
                            <p:childTnLst>
                              <p:par>
                                <p:cTn id="48" presetID="27" presetClass="emph" presetSubtype="0" fill="remove" grpId="1" nodeType="afterEffect">
                                  <p:stCondLst>
                                    <p:cond delay="0"/>
                                  </p:stCondLst>
                                  <p:childTnLst>
                                    <p:animClr clrSpc="rgb" dir="cw">
                                      <p:cBhvr override="childStyle">
                                        <p:cTn id="49" dur="250" autoRev="1" fill="remove"/>
                                        <p:tgtEl>
                                          <p:spTgt spid="7"/>
                                        </p:tgtEl>
                                        <p:attrNameLst>
                                          <p:attrName>style.color</p:attrName>
                                        </p:attrNameLst>
                                      </p:cBhvr>
                                      <p:to>
                                        <a:schemeClr val="bg1"/>
                                      </p:to>
                                    </p:animClr>
                                    <p:animClr clrSpc="rgb" dir="cw">
                                      <p:cBhvr>
                                        <p:cTn id="50" dur="250" autoRev="1" fill="remove"/>
                                        <p:tgtEl>
                                          <p:spTgt spid="7"/>
                                        </p:tgtEl>
                                        <p:attrNameLst>
                                          <p:attrName>fillcolor</p:attrName>
                                        </p:attrNameLst>
                                      </p:cBhvr>
                                      <p:to>
                                        <a:schemeClr val="bg1"/>
                                      </p:to>
                                    </p:animClr>
                                    <p:set>
                                      <p:cBhvr>
                                        <p:cTn id="51" dur="250" autoRev="1" fill="remove"/>
                                        <p:tgtEl>
                                          <p:spTgt spid="7"/>
                                        </p:tgtEl>
                                        <p:attrNameLst>
                                          <p:attrName>fill.type</p:attrName>
                                        </p:attrNameLst>
                                      </p:cBhvr>
                                      <p:to>
                                        <p:strVal val="solid"/>
                                      </p:to>
                                    </p:set>
                                    <p:set>
                                      <p:cBhvr>
                                        <p:cTn id="5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763482E-C6B0-4F8D-90FE-76C25B1BF7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7776"/>
            <a:ext cx="242107" cy="1340860"/>
            <a:chOff x="56167" y="899960"/>
            <a:chExt cx="242107" cy="1340860"/>
          </a:xfrm>
        </p:grpSpPr>
        <p:sp>
          <p:nvSpPr>
            <p:cNvPr id="12" name="Rectangle 2">
              <a:extLst>
                <a:ext uri="{FF2B5EF4-FFF2-40B4-BE49-F238E27FC236}">
                  <a16:creationId xmlns:a16="http://schemas.microsoft.com/office/drawing/2014/main" id="{129B062B-A95D-44CF-8B39-3F512A3CB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9">
              <a:extLst>
                <a:ext uri="{FF2B5EF4-FFF2-40B4-BE49-F238E27FC236}">
                  <a16:creationId xmlns:a16="http://schemas.microsoft.com/office/drawing/2014/main" id="{AAFA0D29-6110-416E-88A2-7FE5D20A1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6B53A87A-F27C-403F-89E6-5F9C7BF1D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E9F992CA-17ED-4498-917B-82248E23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CCE48BBE-46D0-4D42-B76F-82EA8F3B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2B60A21C-F925-4D53-9B82-2A54BD825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53E30A8-7102-40D6-A663-9858ED106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8FABC48A-DD76-4A1F-8D69-085FB47FA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21429B45-62BB-4C66-9F32-F4474D01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6F8ED381-4DC0-432C-9E67-41B64DDBB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22C864E8-53DE-4D7E-845A-0AB035EF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F907663A-C35E-4E4E-86D3-EDE6C39E1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29FA51B0-D541-425F-B6B7-A0D8929EF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86A9FEBF-8037-4D08-BCB0-C5D294A2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CC11EA10-D9DC-4A52-B789-8CD67A55C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338DE07B-B730-4132-83B4-44986FED7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6697E973-A918-4FD8-9A4C-5B13A5B65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AA4CD7CC-D5FB-4427-A6D4-D594E979E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DFC90C0F-5A62-47A8-B06E-2F6D61E7B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7BF589B4-EC07-4428-B4C9-09EB55FA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0714"/>
            <a:ext cx="5291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grupo de personas posando por un foto&#10;&#10;Descripción generada automáticamente">
            <a:extLst>
              <a:ext uri="{FF2B5EF4-FFF2-40B4-BE49-F238E27FC236}">
                <a16:creationId xmlns:a16="http://schemas.microsoft.com/office/drawing/2014/main" id="{D26BBC31-884E-C577-4BE8-33C763826DEB}"/>
              </a:ext>
            </a:extLst>
          </p:cNvPr>
          <p:cNvPicPr>
            <a:picLocks noChangeAspect="1"/>
          </p:cNvPicPr>
          <p:nvPr/>
        </p:nvPicPr>
        <p:blipFill rotWithShape="1">
          <a:blip r:embed="rId2">
            <a:extLst>
              <a:ext uri="{28A0092B-C50C-407E-A947-70E740481C1C}">
                <a14:useLocalDpi xmlns:a14="http://schemas.microsoft.com/office/drawing/2010/main" val="0"/>
              </a:ext>
            </a:extLst>
          </a:blip>
          <a:srcRect b="9238"/>
          <a:stretch/>
        </p:blipFill>
        <p:spPr>
          <a:xfrm>
            <a:off x="5346447" y="0"/>
            <a:ext cx="6837128" cy="6472233"/>
          </a:xfrm>
          <a:prstGeom prst="rect">
            <a:avLst/>
          </a:prstGeom>
        </p:spPr>
      </p:pic>
      <p:sp>
        <p:nvSpPr>
          <p:cNvPr id="2" name="CuadroTexto 1">
            <a:extLst>
              <a:ext uri="{FF2B5EF4-FFF2-40B4-BE49-F238E27FC236}">
                <a16:creationId xmlns:a16="http://schemas.microsoft.com/office/drawing/2014/main" id="{1812956D-331B-6626-8127-D434AC9EE1D2}"/>
              </a:ext>
            </a:extLst>
          </p:cNvPr>
          <p:cNvSpPr txBox="1"/>
          <p:nvPr/>
        </p:nvSpPr>
        <p:spPr>
          <a:xfrm>
            <a:off x="250150" y="2838298"/>
            <a:ext cx="4933894" cy="3477875"/>
          </a:xfrm>
          <a:prstGeom prst="rect">
            <a:avLst/>
          </a:prstGeom>
          <a:noFill/>
        </p:spPr>
        <p:txBody>
          <a:bodyPr wrap="square">
            <a:spAutoFit/>
          </a:bodyPr>
          <a:lstStyle/>
          <a:p>
            <a:pPr>
              <a:spcBef>
                <a:spcPts val="600"/>
              </a:spcBef>
              <a:spcAft>
                <a:spcPts val="600"/>
              </a:spcAft>
            </a:pPr>
            <a:r>
              <a:rPr lang="en-US" sz="2000" b="1" dirty="0"/>
              <a:t>These women, like us, made mistakes. But, at the same time, they were an example of the power of the Holy Spirit that can change the life of whom allows itself to be guided by Him</a:t>
            </a:r>
            <a:r>
              <a:rPr lang="es-ES" sz="2000" b="1" dirty="0"/>
              <a:t>.</a:t>
            </a:r>
          </a:p>
          <a:p>
            <a:pPr>
              <a:spcBef>
                <a:spcPts val="600"/>
              </a:spcBef>
              <a:spcAft>
                <a:spcPts val="600"/>
              </a:spcAft>
            </a:pPr>
            <a:r>
              <a:rPr lang="en-US" sz="2000" b="1" dirty="0"/>
              <a:t>In this way, we can become a blessing, not only for our family, but also for the community where we operate</a:t>
            </a:r>
            <a:r>
              <a:rPr lang="es-ES" sz="2000" b="1" dirty="0"/>
              <a:t>.</a:t>
            </a:r>
          </a:p>
          <a:p>
            <a:pPr>
              <a:spcBef>
                <a:spcPts val="600"/>
              </a:spcBef>
              <a:spcAft>
                <a:spcPts val="600"/>
              </a:spcAft>
            </a:pPr>
            <a:r>
              <a:rPr lang="en-US" sz="2000" b="1" dirty="0"/>
              <a:t>May God help us to place our lives in the hands of the powerful Holy Spirit</a:t>
            </a:r>
            <a:r>
              <a:rPr lang="es-ES" sz="2000" b="1" dirty="0"/>
              <a:t>. </a:t>
            </a:r>
          </a:p>
        </p:txBody>
      </p:sp>
      <p:sp>
        <p:nvSpPr>
          <p:cNvPr id="6" name="CuadroTexto 5">
            <a:extLst>
              <a:ext uri="{FF2B5EF4-FFF2-40B4-BE49-F238E27FC236}">
                <a16:creationId xmlns:a16="http://schemas.microsoft.com/office/drawing/2014/main" id="{4D116A65-AF12-B24A-2736-55594BB4ABA1}"/>
              </a:ext>
            </a:extLst>
          </p:cNvPr>
          <p:cNvSpPr txBox="1"/>
          <p:nvPr/>
        </p:nvSpPr>
        <p:spPr>
          <a:xfrm>
            <a:off x="250150" y="117619"/>
            <a:ext cx="5057546" cy="2440925"/>
          </a:xfrm>
          <a:prstGeom prst="rect">
            <a:avLst/>
          </a:prstGeom>
          <a:noFill/>
        </p:spPr>
        <p:txBody>
          <a:bodyPr wrap="square">
            <a:spAutoFit/>
          </a:bodyPr>
          <a:lstStyle/>
          <a:p>
            <a:pPr algn="ctr">
              <a:lnSpc>
                <a:spcPts val="3700"/>
              </a:lnSpc>
            </a:pPr>
            <a:r>
              <a:rPr lang="es-ES" sz="2800" b="1" dirty="0">
                <a:solidFill>
                  <a:srgbClr val="F1D3FD"/>
                </a:solidFill>
              </a:rPr>
              <a:t>“</a:t>
            </a:r>
            <a:r>
              <a:rPr lang="en-US" sz="2800" b="1" dirty="0">
                <a:solidFill>
                  <a:srgbClr val="F1D3FD"/>
                </a:solidFill>
              </a:rPr>
              <a:t>Now the God of hope fill you with all joy and peace in believing, that ye may abound in hope, through the power of the Holy Ghost.</a:t>
            </a:r>
            <a:r>
              <a:rPr lang="es-ES" sz="2800" b="1" dirty="0">
                <a:solidFill>
                  <a:srgbClr val="F1D3FD"/>
                </a:solidFill>
              </a:rPr>
              <a:t>” (Romans 15:13)</a:t>
            </a:r>
          </a:p>
        </p:txBody>
      </p:sp>
    </p:spTree>
    <p:extLst>
      <p:ext uri="{BB962C8B-B14F-4D97-AF65-F5344CB8AC3E}">
        <p14:creationId xmlns:p14="http://schemas.microsoft.com/office/powerpoint/2010/main" val="301047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56D67E1-D343-9DAA-DEF0-E83F8E3CEC8A}"/>
              </a:ext>
            </a:extLst>
          </p:cNvPr>
          <p:cNvSpPr txBox="1"/>
          <p:nvPr/>
        </p:nvSpPr>
        <p:spPr>
          <a:xfrm>
            <a:off x="214873" y="910524"/>
            <a:ext cx="4555091" cy="1631216"/>
          </a:xfrm>
          <a:prstGeom prst="rect">
            <a:avLst/>
          </a:prstGeom>
          <a:noFill/>
        </p:spPr>
        <p:txBody>
          <a:bodyPr wrap="square">
            <a:spAutoFit/>
          </a:bodyPr>
          <a:lstStyle/>
          <a:p>
            <a:r>
              <a:rPr lang="en-US" sz="2000" b="1" dirty="0"/>
              <a:t>Today I present to you a great woman: Miriam. Born leader. She was chosen by God and sustained by the Holy Spirit to lead the people of Israel at a specific time</a:t>
            </a:r>
            <a:r>
              <a:rPr lang="es-ES" sz="2000" b="1" dirty="0"/>
              <a:t>.</a:t>
            </a:r>
          </a:p>
        </p:txBody>
      </p:sp>
      <p:grpSp>
        <p:nvGrpSpPr>
          <p:cNvPr id="2" name="Grupo 1">
            <a:extLst>
              <a:ext uri="{FF2B5EF4-FFF2-40B4-BE49-F238E27FC236}">
                <a16:creationId xmlns:a16="http://schemas.microsoft.com/office/drawing/2014/main" id="{BE059654-0AD7-9953-8516-D33872D02387}"/>
              </a:ext>
            </a:extLst>
          </p:cNvPr>
          <p:cNvGrpSpPr/>
          <p:nvPr/>
        </p:nvGrpSpPr>
        <p:grpSpPr>
          <a:xfrm>
            <a:off x="88898" y="121781"/>
            <a:ext cx="3856569" cy="687844"/>
            <a:chOff x="88898" y="121781"/>
            <a:chExt cx="3041649" cy="687844"/>
          </a:xfrm>
        </p:grpSpPr>
        <p:pic>
          <p:nvPicPr>
            <p:cNvPr id="12" name="Imagen 11">
              <a:extLst>
                <a:ext uri="{FF2B5EF4-FFF2-40B4-BE49-F238E27FC236}">
                  <a16:creationId xmlns:a16="http://schemas.microsoft.com/office/drawing/2014/main" id="{F37F6D39-6AE0-8D77-4192-430412DBCDCA}"/>
                </a:ext>
              </a:extLst>
            </p:cNvPr>
            <p:cNvPicPr>
              <a:picLocks noChangeAspect="1"/>
            </p:cNvPicPr>
            <p:nvPr/>
          </p:nvPicPr>
          <p:blipFill>
            <a:blip r:embed="rId3"/>
            <a:stretch>
              <a:fillRect/>
            </a:stretch>
          </p:blipFill>
          <p:spPr>
            <a:xfrm>
              <a:off x="88898" y="121781"/>
              <a:ext cx="3041649" cy="687844"/>
            </a:xfrm>
            <a:prstGeom prst="rect">
              <a:avLst/>
            </a:prstGeom>
          </p:spPr>
        </p:pic>
        <p:sp>
          <p:nvSpPr>
            <p:cNvPr id="5" name="CuadroTexto 4">
              <a:extLst>
                <a:ext uri="{FF2B5EF4-FFF2-40B4-BE49-F238E27FC236}">
                  <a16:creationId xmlns:a16="http://schemas.microsoft.com/office/drawing/2014/main" id="{495CB445-9B70-585D-3A13-A8601A2FA0A6}"/>
                </a:ext>
              </a:extLst>
            </p:cNvPr>
            <p:cNvSpPr txBox="1"/>
            <p:nvPr/>
          </p:nvSpPr>
          <p:spPr>
            <a:xfrm>
              <a:off x="88899" y="214992"/>
              <a:ext cx="1184911"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MIRIAM </a:t>
              </a:r>
            </a:p>
          </p:txBody>
        </p:sp>
      </p:grpSp>
      <p:sp>
        <p:nvSpPr>
          <p:cNvPr id="10" name="CuadroTexto 9">
            <a:extLst>
              <a:ext uri="{FF2B5EF4-FFF2-40B4-BE49-F238E27FC236}">
                <a16:creationId xmlns:a16="http://schemas.microsoft.com/office/drawing/2014/main" id="{EA3A793E-E4CA-3F12-8AF9-7FFD2C2F05D3}"/>
              </a:ext>
            </a:extLst>
          </p:cNvPr>
          <p:cNvSpPr txBox="1"/>
          <p:nvPr/>
        </p:nvSpPr>
        <p:spPr>
          <a:xfrm>
            <a:off x="1428147" y="153437"/>
            <a:ext cx="2534254" cy="523220"/>
          </a:xfrm>
          <a:prstGeom prst="rect">
            <a:avLst/>
          </a:prstGeom>
          <a:noFill/>
        </p:spPr>
        <p:txBody>
          <a:bodyPr wrap="square" rtlCol="0">
            <a:spAutoFit/>
          </a:bodyPr>
          <a:lstStyle/>
          <a:p>
            <a:pPr algn="ctr"/>
            <a:r>
              <a:rPr lang="es-ES" sz="2800" b="1" spc="300" dirty="0">
                <a:ln w="0"/>
                <a:solidFill>
                  <a:srgbClr val="86291B"/>
                </a:solidFill>
              </a:rPr>
              <a:t>THE LEADER</a:t>
            </a:r>
          </a:p>
        </p:txBody>
      </p:sp>
      <p:pic>
        <p:nvPicPr>
          <p:cNvPr id="15" name="Imagen 14" descr="Personas sentadas en una mesa&#10;&#10;Descripción generada automáticamente con confianza baja">
            <a:extLst>
              <a:ext uri="{FF2B5EF4-FFF2-40B4-BE49-F238E27FC236}">
                <a16:creationId xmlns:a16="http://schemas.microsoft.com/office/drawing/2014/main" id="{82C925B5-2282-EA0B-2EFE-2B28EDA51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595" y="121781"/>
            <a:ext cx="6834532" cy="4937067"/>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9D396845-52F0-2DEB-93CA-99F49092AE89}"/>
              </a:ext>
            </a:extLst>
          </p:cNvPr>
          <p:cNvSpPr txBox="1"/>
          <p:nvPr/>
        </p:nvSpPr>
        <p:spPr>
          <a:xfrm>
            <a:off x="214873" y="2551847"/>
            <a:ext cx="4762241" cy="2631490"/>
          </a:xfrm>
          <a:prstGeom prst="rect">
            <a:avLst/>
          </a:prstGeom>
          <a:noFill/>
        </p:spPr>
        <p:txBody>
          <a:bodyPr wrap="square">
            <a:spAutoFit/>
          </a:bodyPr>
          <a:lstStyle/>
          <a:p>
            <a:pPr>
              <a:spcBef>
                <a:spcPts val="600"/>
              </a:spcBef>
            </a:pPr>
            <a:r>
              <a:rPr lang="en-US" sz="2000" b="1" dirty="0"/>
              <a:t>Miriam was the older sister of Aaron and Moses</a:t>
            </a:r>
            <a:r>
              <a:rPr lang="es-ES" sz="2000" b="1" dirty="0"/>
              <a:t>.</a:t>
            </a:r>
          </a:p>
          <a:p>
            <a:pPr>
              <a:spcBef>
                <a:spcPts val="600"/>
              </a:spcBef>
            </a:pPr>
            <a:r>
              <a:rPr lang="en-US" sz="2000" b="1" dirty="0"/>
              <a:t>From a very young age, due to her determination and character of  leadership, her parents entrusted her with the care of her younger brother, Moses, since Pharaoh had given the order to kill all male children born to the people of Israel</a:t>
            </a:r>
            <a:r>
              <a:rPr lang="es-ES" sz="2000" b="1" dirty="0"/>
              <a:t>.</a:t>
            </a:r>
          </a:p>
        </p:txBody>
      </p:sp>
      <p:sp>
        <p:nvSpPr>
          <p:cNvPr id="19" name="CuadroTexto 18">
            <a:extLst>
              <a:ext uri="{FF2B5EF4-FFF2-40B4-BE49-F238E27FC236}">
                <a16:creationId xmlns:a16="http://schemas.microsoft.com/office/drawing/2014/main" id="{BD9E9A2B-C30E-4BE3-ED99-2C9EFB15FD85}"/>
              </a:ext>
            </a:extLst>
          </p:cNvPr>
          <p:cNvSpPr txBox="1"/>
          <p:nvPr/>
        </p:nvSpPr>
        <p:spPr>
          <a:xfrm>
            <a:off x="214873" y="5165131"/>
            <a:ext cx="11820525" cy="1631216"/>
          </a:xfrm>
          <a:prstGeom prst="rect">
            <a:avLst/>
          </a:prstGeom>
          <a:noFill/>
        </p:spPr>
        <p:txBody>
          <a:bodyPr wrap="square">
            <a:spAutoFit/>
          </a:bodyPr>
          <a:lstStyle/>
          <a:p>
            <a:r>
              <a:rPr lang="en-US" sz="2000" b="1" dirty="0"/>
              <a:t>When the baby was in danger, fearless and cool-headed, she didn't hesitate for a second to offer her help. She took care of the small basket while sailing on the Nile River and introduced the princess to her own mother for the baby's upbringing</a:t>
            </a:r>
            <a:r>
              <a:rPr lang="es-ES" sz="2000" b="1" dirty="0"/>
              <a:t>.</a:t>
            </a:r>
          </a:p>
          <a:p>
            <a:r>
              <a:rPr lang="en-US" sz="2000" b="1" dirty="0"/>
              <a:t>This woman is an example of leadership from childhood and throughout her life. But what could she tell us about her own story</a:t>
            </a:r>
            <a:r>
              <a:rPr lang="es-ES" sz="2000" b="1" dirty="0"/>
              <a:t>?</a:t>
            </a:r>
          </a:p>
        </p:txBody>
      </p:sp>
    </p:spTree>
    <p:extLst>
      <p:ext uri="{BB962C8B-B14F-4D97-AF65-F5344CB8AC3E}">
        <p14:creationId xmlns:p14="http://schemas.microsoft.com/office/powerpoint/2010/main" val="278926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750"/>
                                        <p:tgtEl>
                                          <p:spTgt spid="10"/>
                                        </p:tgtEl>
                                      </p:cBhvr>
                                    </p:animEffect>
                                    <p:anim calcmode="lin" valueType="num">
                                      <p:cBhvr>
                                        <p:cTn id="25" dur="750" fill="hold"/>
                                        <p:tgtEl>
                                          <p:spTgt spid="10"/>
                                        </p:tgtEl>
                                        <p:attrNameLst>
                                          <p:attrName>ppt_w</p:attrName>
                                        </p:attrNameLst>
                                      </p:cBhvr>
                                      <p:tavLst>
                                        <p:tav tm="0" fmla="#ppt_w*sin(2.5*pi*$)">
                                          <p:val>
                                            <p:fltVal val="0"/>
                                          </p:val>
                                        </p:tav>
                                        <p:tav tm="100000">
                                          <p:val>
                                            <p:fltVal val="1"/>
                                          </p:val>
                                        </p:tav>
                                      </p:tavLst>
                                    </p:anim>
                                    <p:anim calcmode="lin" valueType="num">
                                      <p:cBhvr>
                                        <p:cTn id="26" dur="750" fill="hold"/>
                                        <p:tgtEl>
                                          <p:spTgt spid="10"/>
                                        </p:tgtEl>
                                        <p:attrNameLst>
                                          <p:attrName>ppt_h</p:attrName>
                                        </p:attrNameLst>
                                      </p:cBhvr>
                                      <p:tavLst>
                                        <p:tav tm="0">
                                          <p:val>
                                            <p:strVal val="#ppt_h"/>
                                          </p:val>
                                        </p:tav>
                                        <p:tav tm="100000">
                                          <p:val>
                                            <p:strVal val="#ppt_h"/>
                                          </p:val>
                                        </p:tav>
                                      </p:tavLst>
                                    </p:anim>
                                  </p:childTnLst>
                                </p:cTn>
                              </p:par>
                            </p:childTnLst>
                          </p:cTn>
                        </p:par>
                        <p:par>
                          <p:cTn id="27" fill="hold">
                            <p:stCondLst>
                              <p:cond delay="2750"/>
                            </p:stCondLst>
                            <p:childTnLst>
                              <p:par>
                                <p:cTn id="28" presetID="1" presetClass="path" presetSubtype="0" accel="50000" decel="50000" fill="hold" nodeType="afterEffect">
                                  <p:stCondLst>
                                    <p:cond delay="0"/>
                                  </p:stCondLst>
                                  <p:childTnLst>
                                    <p:animMotion origin="layout" path="M -3.33333E-6 2.22222E-6 C 0.06901 2.22222E-6 0.125 0.05602 0.125 0.125 C 0.125 0.19398 0.06901 0.25 -3.33333E-6 0.25 C -0.06901 0.25 -0.125 0.19398 -0.125 0.125 C -0.125 0.05602 -0.06901 2.22222E-6 -3.33333E-6 2.22222E-6 Z " pathEditMode="relative" rAng="0" ptsTypes="AAAAA">
                                      <p:cBhvr>
                                        <p:cTn id="29" dur="2000" fill="hold"/>
                                        <p:tgtEl>
                                          <p:spTgt spid="15"/>
                                        </p:tgtEl>
                                        <p:attrNameLst>
                                          <p:attrName>ppt_x</p:attrName>
                                          <p:attrName>ppt_y</p:attrName>
                                        </p:attrNameLst>
                                      </p:cBhvr>
                                      <p:rCtr x="0" y="12500"/>
                                    </p:animMotion>
                                  </p:childTnLst>
                                </p:cTn>
                              </p:par>
                            </p:childTnLst>
                          </p:cTn>
                        </p:par>
                        <p:par>
                          <p:cTn id="30" fill="hold">
                            <p:stCondLst>
                              <p:cond delay="475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1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5F398F-33FF-70B2-E42B-3D5EE4AF405B}"/>
              </a:ext>
            </a:extLst>
          </p:cNvPr>
          <p:cNvSpPr txBox="1"/>
          <p:nvPr/>
        </p:nvSpPr>
        <p:spPr>
          <a:xfrm>
            <a:off x="835014" y="0"/>
            <a:ext cx="5442798" cy="830997"/>
          </a:xfrm>
          <a:prstGeom prst="rect">
            <a:avLst/>
          </a:prstGeom>
          <a:noFill/>
        </p:spPr>
        <p:txBody>
          <a:bodyPr wrap="square">
            <a:spAutoFit/>
          </a:bodyPr>
          <a:lstStyle/>
          <a:p>
            <a:r>
              <a:rPr lang="en-US" sz="2400" dirty="0">
                <a:latin typeface="Aldo Pro Black" panose="00000A00000000000000" pitchFamily="50" charset="0"/>
              </a:rPr>
              <a:t>What happened in your life during the time Moses was separated from his people</a:t>
            </a:r>
            <a:r>
              <a:rPr lang="es-ES" sz="2400" dirty="0">
                <a:latin typeface="Aldo Pro Black" panose="00000A00000000000000" pitchFamily="50" charset="0"/>
              </a:rPr>
              <a:t>?</a:t>
            </a:r>
          </a:p>
        </p:txBody>
      </p:sp>
      <p:sp>
        <p:nvSpPr>
          <p:cNvPr id="5" name="CuadroTexto 4">
            <a:extLst>
              <a:ext uri="{FF2B5EF4-FFF2-40B4-BE49-F238E27FC236}">
                <a16:creationId xmlns:a16="http://schemas.microsoft.com/office/drawing/2014/main" id="{A2459539-35E9-F82D-1B23-EA2A69ED54E7}"/>
              </a:ext>
            </a:extLst>
          </p:cNvPr>
          <p:cNvSpPr txBox="1"/>
          <p:nvPr/>
        </p:nvSpPr>
        <p:spPr>
          <a:xfrm>
            <a:off x="129238" y="806194"/>
            <a:ext cx="6498394" cy="2862322"/>
          </a:xfrm>
          <a:prstGeom prst="rect">
            <a:avLst/>
          </a:prstGeom>
          <a:noFill/>
        </p:spPr>
        <p:txBody>
          <a:bodyPr wrap="square">
            <a:spAutoFit/>
          </a:bodyPr>
          <a:lstStyle/>
          <a:p>
            <a:pPr defTabSz="269875"/>
            <a:r>
              <a:rPr lang="es-ES" sz="2000" b="1" dirty="0"/>
              <a:t>	</a:t>
            </a:r>
            <a:r>
              <a:rPr lang="en-US" sz="2000" b="1" dirty="0"/>
              <a:t>I grew up with the people of Israel, I suffered their deprivations and mistreatment, which was a blessing to me. Some will say: A blessing? Yes, it was. During this time I was able to identify closely with my people. I became their friend, someone who understood them, and who they could trust</a:t>
            </a:r>
            <a:r>
              <a:rPr lang="es-ES" sz="2000" b="1" dirty="0"/>
              <a:t>.</a:t>
            </a:r>
          </a:p>
          <a:p>
            <a:r>
              <a:rPr lang="en-US" sz="2000" b="1" dirty="0"/>
              <a:t>God, through the Holy Spirit, was preparing me for the great responsibility of supporting my brothers Aaron and Moses in their God-given work</a:t>
            </a:r>
            <a:r>
              <a:rPr lang="es-ES" sz="2000" b="1" dirty="0"/>
              <a:t>.</a:t>
            </a:r>
          </a:p>
        </p:txBody>
      </p:sp>
      <p:sp>
        <p:nvSpPr>
          <p:cNvPr id="7" name="CuadroTexto 6">
            <a:extLst>
              <a:ext uri="{FF2B5EF4-FFF2-40B4-BE49-F238E27FC236}">
                <a16:creationId xmlns:a16="http://schemas.microsoft.com/office/drawing/2014/main" id="{E39D961C-FD5E-6C25-6235-E4FB5E638252}"/>
              </a:ext>
            </a:extLst>
          </p:cNvPr>
          <p:cNvSpPr txBox="1"/>
          <p:nvPr/>
        </p:nvSpPr>
        <p:spPr>
          <a:xfrm>
            <a:off x="5552087" y="3782650"/>
            <a:ext cx="6498393" cy="1200329"/>
          </a:xfrm>
          <a:prstGeom prst="rect">
            <a:avLst/>
          </a:prstGeom>
          <a:noFill/>
        </p:spPr>
        <p:txBody>
          <a:bodyPr wrap="square">
            <a:spAutoFit/>
          </a:bodyPr>
          <a:lstStyle>
            <a:defPPr>
              <a:defRPr lang="es-ES"/>
            </a:defPPr>
            <a:lvl1pPr>
              <a:defRPr sz="2000">
                <a:latin typeface="Aldo Pro Black" panose="00000A00000000000000" pitchFamily="50" charset="0"/>
              </a:defRPr>
            </a:lvl1pPr>
          </a:lstStyle>
          <a:p>
            <a:r>
              <a:rPr lang="en-US" sz="2400" dirty="0"/>
              <a:t>It was an important role in that very moment of discouragement for Israel. I notice, from what you say, that they trusted you deeply. Am I right</a:t>
            </a:r>
            <a:r>
              <a:rPr lang="es-ES" sz="2400" dirty="0"/>
              <a:t>?</a:t>
            </a:r>
          </a:p>
        </p:txBody>
      </p:sp>
      <p:sp>
        <p:nvSpPr>
          <p:cNvPr id="9" name="CuadroTexto 8">
            <a:extLst>
              <a:ext uri="{FF2B5EF4-FFF2-40B4-BE49-F238E27FC236}">
                <a16:creationId xmlns:a16="http://schemas.microsoft.com/office/drawing/2014/main" id="{8A0FC5D6-7168-9CD4-2D15-75D9212EF50E}"/>
              </a:ext>
            </a:extLst>
          </p:cNvPr>
          <p:cNvSpPr txBox="1"/>
          <p:nvPr/>
        </p:nvSpPr>
        <p:spPr>
          <a:xfrm>
            <a:off x="4798931" y="5375403"/>
            <a:ext cx="7387655" cy="1323439"/>
          </a:xfrm>
          <a:prstGeom prst="rect">
            <a:avLst/>
          </a:prstGeom>
          <a:noFill/>
        </p:spPr>
        <p:txBody>
          <a:bodyPr wrap="square">
            <a:spAutoFit/>
          </a:bodyPr>
          <a:lstStyle/>
          <a:p>
            <a:pPr defTabSz="269875"/>
            <a:r>
              <a:rPr lang="es-ES" sz="2000" b="1" dirty="0"/>
              <a:t>	</a:t>
            </a:r>
            <a:r>
              <a:rPr lang="en-US" sz="2000" b="1" dirty="0"/>
              <a:t>It's true. By the grace of the Holy Spirit, I was endowed with leadership. God made me his prophetess and very soon I became the right hand of my brother Moses. I led the women of Israel and enthusiastically sang praises to God by the dunes of the Red Sea</a:t>
            </a:r>
            <a:r>
              <a:rPr lang="es-ES" sz="2000" b="1" dirty="0"/>
              <a:t>.</a:t>
            </a:r>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D6BB1D6F-FAA9-5D66-A05A-ED7FAC975468}"/>
              </a:ext>
            </a:extLst>
          </p:cNvPr>
          <p:cNvPicPr>
            <a:picLocks noChangeAspect="1"/>
          </p:cNvPicPr>
          <p:nvPr/>
        </p:nvPicPr>
        <p:blipFill rotWithShape="1">
          <a:blip r:embed="rId3">
            <a:extLst>
              <a:ext uri="{28A0092B-C50C-407E-A947-70E740481C1C}">
                <a14:useLocalDpi xmlns:a14="http://schemas.microsoft.com/office/drawing/2010/main" val="0"/>
              </a:ext>
            </a:extLst>
          </a:blip>
          <a:srcRect b="4458"/>
          <a:stretch/>
        </p:blipFill>
        <p:spPr>
          <a:xfrm>
            <a:off x="141520" y="3684430"/>
            <a:ext cx="4449334" cy="3056906"/>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13" name="Imagen 12" descr="Dibujo de una ciudad&#10;&#10;Descripción generada automáticamente con confianza media">
            <a:extLst>
              <a:ext uri="{FF2B5EF4-FFF2-40B4-BE49-F238E27FC236}">
                <a16:creationId xmlns:a16="http://schemas.microsoft.com/office/drawing/2014/main" id="{574727D5-82A7-E6CA-5BF3-475F06F4CC0A}"/>
              </a:ext>
            </a:extLst>
          </p:cNvPr>
          <p:cNvPicPr>
            <a:picLocks noChangeAspect="1"/>
          </p:cNvPicPr>
          <p:nvPr/>
        </p:nvPicPr>
        <p:blipFill rotWithShape="1">
          <a:blip r:embed="rId4">
            <a:extLst>
              <a:ext uri="{28A0092B-C50C-407E-A947-70E740481C1C}">
                <a14:useLocalDpi xmlns:a14="http://schemas.microsoft.com/office/drawing/2010/main" val="0"/>
              </a:ext>
            </a:extLst>
          </a:blip>
          <a:srcRect l="3376"/>
          <a:stretch/>
        </p:blipFill>
        <p:spPr>
          <a:xfrm>
            <a:off x="6664614" y="159158"/>
            <a:ext cx="5422919" cy="3159775"/>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833B4E6F-73B5-73D2-E2CA-BA58BBE8E2FA}"/>
              </a:ext>
            </a:extLst>
          </p:cNvPr>
          <p:cNvPicPr>
            <a:picLocks noChangeAspect="1"/>
          </p:cNvPicPr>
          <p:nvPr/>
        </p:nvPicPr>
        <p:blipFill>
          <a:blip r:embed="rId5"/>
          <a:stretch>
            <a:fillRect/>
          </a:stretch>
        </p:blipFill>
        <p:spPr>
          <a:xfrm>
            <a:off x="215889" y="891957"/>
            <a:ext cx="233866" cy="266283"/>
          </a:xfrm>
          <a:prstGeom prst="rect">
            <a:avLst/>
          </a:prstGeom>
          <a:effectLst>
            <a:outerShdw blurRad="63500" sx="102000" sy="102000" algn="ctr" rotWithShape="0">
              <a:prstClr val="black">
                <a:alpha val="40000"/>
              </a:prstClr>
            </a:outerShdw>
          </a:effectLst>
        </p:spPr>
      </p:pic>
      <p:pic>
        <p:nvPicPr>
          <p:cNvPr id="27" name="Imagen 26">
            <a:extLst>
              <a:ext uri="{FF2B5EF4-FFF2-40B4-BE49-F238E27FC236}">
                <a16:creationId xmlns:a16="http://schemas.microsoft.com/office/drawing/2014/main" id="{F4568EBB-EB16-FC9E-0791-25824361D47B}"/>
              </a:ext>
            </a:extLst>
          </p:cNvPr>
          <p:cNvPicPr>
            <a:picLocks noChangeAspect="1"/>
          </p:cNvPicPr>
          <p:nvPr/>
        </p:nvPicPr>
        <p:blipFill>
          <a:blip r:embed="rId6"/>
          <a:stretch>
            <a:fillRect/>
          </a:stretch>
        </p:blipFill>
        <p:spPr>
          <a:xfrm>
            <a:off x="215889" y="84826"/>
            <a:ext cx="619125" cy="619125"/>
          </a:xfrm>
          <a:prstGeom prst="rect">
            <a:avLst/>
          </a:prstGeom>
        </p:spPr>
      </p:pic>
      <p:pic>
        <p:nvPicPr>
          <p:cNvPr id="28" name="Imagen 27">
            <a:extLst>
              <a:ext uri="{FF2B5EF4-FFF2-40B4-BE49-F238E27FC236}">
                <a16:creationId xmlns:a16="http://schemas.microsoft.com/office/drawing/2014/main" id="{136C88E0-0885-E57A-F9B6-A3D80AB771E7}"/>
              </a:ext>
            </a:extLst>
          </p:cNvPr>
          <p:cNvPicPr>
            <a:picLocks noChangeAspect="1"/>
          </p:cNvPicPr>
          <p:nvPr/>
        </p:nvPicPr>
        <p:blipFill>
          <a:blip r:embed="rId7"/>
          <a:stretch>
            <a:fillRect/>
          </a:stretch>
        </p:blipFill>
        <p:spPr>
          <a:xfrm>
            <a:off x="4930241" y="3747595"/>
            <a:ext cx="621846" cy="615749"/>
          </a:xfrm>
          <a:prstGeom prst="rect">
            <a:avLst/>
          </a:prstGeom>
        </p:spPr>
      </p:pic>
      <p:pic>
        <p:nvPicPr>
          <p:cNvPr id="29" name="Imagen 28">
            <a:extLst>
              <a:ext uri="{FF2B5EF4-FFF2-40B4-BE49-F238E27FC236}">
                <a16:creationId xmlns:a16="http://schemas.microsoft.com/office/drawing/2014/main" id="{C2D8570D-C55D-9E9D-A85B-D346F97F9F08}"/>
              </a:ext>
            </a:extLst>
          </p:cNvPr>
          <p:cNvPicPr>
            <a:picLocks noChangeAspect="1"/>
          </p:cNvPicPr>
          <p:nvPr/>
        </p:nvPicPr>
        <p:blipFill>
          <a:blip r:embed="rId8"/>
          <a:stretch>
            <a:fillRect/>
          </a:stretch>
        </p:blipFill>
        <p:spPr>
          <a:xfrm>
            <a:off x="4904114" y="5460003"/>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66978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27"/>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27"/>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par>
                          <p:cTn id="27" fill="hold">
                            <p:stCondLst>
                              <p:cond delay="0"/>
                            </p:stCondLst>
                            <p:childTnLst>
                              <p:par>
                                <p:cTn id="28" presetID="2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0"/>
                            </p:stCondLst>
                            <p:childTnLst>
                              <p:par>
                                <p:cTn id="41" presetID="35" presetClass="emph" presetSubtype="0" fill="hold" nodeType="afterEffect">
                                  <p:stCondLst>
                                    <p:cond delay="0"/>
                                  </p:stCondLst>
                                  <p:childTnLst>
                                    <p:anim calcmode="discrete" valueType="str">
                                      <p:cBhvr>
                                        <p:cTn id="42"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43" fill="hold">
                            <p:stCondLst>
                              <p:cond delay="1000"/>
                            </p:stCondLst>
                            <p:childTnLst>
                              <p:par>
                                <p:cTn id="44" presetID="35" presetClass="emph" presetSubtype="0" fill="hold" nodeType="afterEffect">
                                  <p:stCondLst>
                                    <p:cond delay="0"/>
                                  </p:stCondLst>
                                  <p:childTnLst>
                                    <p:anim calcmode="discrete" valueType="str">
                                      <p:cBhvr>
                                        <p:cTn id="45"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par>
                                <p:cTn id="51" presetID="50" presetClass="entr" presetSubtype="0" decel="10000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strVal val="#ppt_w+.3"/>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Effect transition="in" filter="fade">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par>
                          <p:cTn id="60" fill="hold">
                            <p:stCondLst>
                              <p:cond delay="0"/>
                            </p:stCondLst>
                            <p:childTnLst>
                              <p:par>
                                <p:cTn id="61" presetID="22" presetClass="entr" presetSubtype="8"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1000" r="-22000" b="-17000"/>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4BFC6E96-59CF-7AC1-49BE-82C134134B74}"/>
              </a:ext>
            </a:extLst>
          </p:cNvPr>
          <p:cNvPicPr>
            <a:picLocks noChangeAspect="1"/>
          </p:cNvPicPr>
          <p:nvPr/>
        </p:nvPicPr>
        <p:blipFill>
          <a:blip r:embed="rId3"/>
          <a:stretch>
            <a:fillRect/>
          </a:stretch>
        </p:blipFill>
        <p:spPr>
          <a:xfrm>
            <a:off x="73036" y="2948187"/>
            <a:ext cx="6609806" cy="3718016"/>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0E3F2993-AC9E-A181-EB32-A1542F99AD58}"/>
              </a:ext>
            </a:extLst>
          </p:cNvPr>
          <p:cNvSpPr txBox="1"/>
          <p:nvPr/>
        </p:nvSpPr>
        <p:spPr>
          <a:xfrm>
            <a:off x="1209810" y="0"/>
            <a:ext cx="9754281" cy="830997"/>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What a beautiful, important and at the same time overwhelming task was entrusted to you. Did you ever feel like it was too much for you</a:t>
            </a:r>
            <a:r>
              <a:rPr lang="es-ES" dirty="0"/>
              <a:t>?</a:t>
            </a:r>
          </a:p>
        </p:txBody>
      </p:sp>
      <p:sp>
        <p:nvSpPr>
          <p:cNvPr id="5" name="CuadroTexto 4">
            <a:extLst>
              <a:ext uri="{FF2B5EF4-FFF2-40B4-BE49-F238E27FC236}">
                <a16:creationId xmlns:a16="http://schemas.microsoft.com/office/drawing/2014/main" id="{7A59C5ED-E20B-1DAB-6A95-EC80FF0A6F30}"/>
              </a:ext>
            </a:extLst>
          </p:cNvPr>
          <p:cNvSpPr txBox="1"/>
          <p:nvPr/>
        </p:nvSpPr>
        <p:spPr>
          <a:xfrm>
            <a:off x="125881" y="919617"/>
            <a:ext cx="11704757" cy="1938992"/>
          </a:xfrm>
          <a:prstGeom prst="rect">
            <a:avLst/>
          </a:prstGeom>
          <a:noFill/>
        </p:spPr>
        <p:txBody>
          <a:bodyPr wrap="square">
            <a:spAutoFit/>
          </a:bodyPr>
          <a:lstStyle/>
          <a:p>
            <a:pPr defTabSz="269875"/>
            <a:r>
              <a:rPr lang="es-ES" sz="2000" b="1" dirty="0"/>
              <a:t>	</a:t>
            </a:r>
            <a:r>
              <a:rPr lang="en-US" sz="2000" b="1" dirty="0"/>
              <a:t>Yes. But now I understand that I was not the one who did the work. It was the Holy Spirit working through me. Don't think it was easy to learn. I made a terrible mistake against God and against the leader He had chosen, Moses. For this reason, I had to suffer from leprosy and be out of camp for a week. But even in those moments I felt the sustaining power of God through His Spirit. In addition, I was encouraged by the love of my people who were halted during that time, waiting for my return. The Spirit touched my heart, God healed my leprosy and forgave me of my sin</a:t>
            </a:r>
            <a:r>
              <a:rPr lang="es-ES" sz="2000" b="1" dirty="0"/>
              <a:t>.</a:t>
            </a:r>
          </a:p>
        </p:txBody>
      </p:sp>
      <p:sp>
        <p:nvSpPr>
          <p:cNvPr id="7" name="CuadroTexto 6">
            <a:extLst>
              <a:ext uri="{FF2B5EF4-FFF2-40B4-BE49-F238E27FC236}">
                <a16:creationId xmlns:a16="http://schemas.microsoft.com/office/drawing/2014/main" id="{B30CCA70-8269-28FA-6FE7-AAE21B0573A9}"/>
              </a:ext>
            </a:extLst>
          </p:cNvPr>
          <p:cNvSpPr txBox="1"/>
          <p:nvPr/>
        </p:nvSpPr>
        <p:spPr>
          <a:xfrm>
            <a:off x="6819402" y="3468367"/>
            <a:ext cx="2037490" cy="2677656"/>
          </a:xfrm>
          <a:prstGeom prst="rect">
            <a:avLst/>
          </a:prstGeom>
          <a:gradFill>
            <a:gsLst>
              <a:gs pos="0">
                <a:srgbClr val="BD422B"/>
              </a:gs>
              <a:gs pos="54000">
                <a:srgbClr val="DC705E"/>
              </a:gs>
              <a:gs pos="100000">
                <a:srgbClr val="D96953"/>
              </a:gs>
            </a:gsLst>
          </a:gra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rPr>
              <a:t>Praise God for His love, for His forgiveness, and for His sustaining power</a:t>
            </a:r>
            <a:endParaRPr lang="es-ES" sz="2400" b="1" dirty="0">
              <a:effectLst>
                <a:outerShdw blurRad="38100" dist="38100" dir="2700000" algn="tl">
                  <a:srgbClr val="000000">
                    <a:alpha val="43137"/>
                  </a:srgbClr>
                </a:outerShdw>
              </a:effectLst>
            </a:endParaRPr>
          </a:p>
        </p:txBody>
      </p:sp>
      <p:pic>
        <p:nvPicPr>
          <p:cNvPr id="11" name="Imagen 10" descr="Imagen que contiene tabla, cama, hombre, grupo&#10;&#10;Descripción generada automáticamente">
            <a:extLst>
              <a:ext uri="{FF2B5EF4-FFF2-40B4-BE49-F238E27FC236}">
                <a16:creationId xmlns:a16="http://schemas.microsoft.com/office/drawing/2014/main" id="{8C8F4239-23B8-81CD-E1F8-03F076C77FE6}"/>
              </a:ext>
            </a:extLst>
          </p:cNvPr>
          <p:cNvPicPr>
            <a:picLocks noChangeAspect="1"/>
          </p:cNvPicPr>
          <p:nvPr/>
        </p:nvPicPr>
        <p:blipFill rotWithShape="1">
          <a:blip r:embed="rId4">
            <a:extLst>
              <a:ext uri="{28A0092B-C50C-407E-A947-70E740481C1C}">
                <a14:useLocalDpi xmlns:a14="http://schemas.microsoft.com/office/drawing/2010/main" val="0"/>
              </a:ext>
            </a:extLst>
          </a:blip>
          <a:srcRect t="6729"/>
          <a:stretch/>
        </p:blipFill>
        <p:spPr>
          <a:xfrm>
            <a:off x="8993452" y="2858609"/>
            <a:ext cx="3125512" cy="3807594"/>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0B158277-93BB-51BC-67F9-EB343AE65C8A}"/>
              </a:ext>
            </a:extLst>
          </p:cNvPr>
          <p:cNvPicPr>
            <a:picLocks noChangeAspect="1"/>
          </p:cNvPicPr>
          <p:nvPr/>
        </p:nvPicPr>
        <p:blipFill>
          <a:blip r:embed="rId5"/>
          <a:stretch>
            <a:fillRect/>
          </a:stretch>
        </p:blipFill>
        <p:spPr>
          <a:xfrm>
            <a:off x="587964" y="90205"/>
            <a:ext cx="621846" cy="615749"/>
          </a:xfrm>
          <a:prstGeom prst="rect">
            <a:avLst/>
          </a:prstGeom>
        </p:spPr>
      </p:pic>
      <p:pic>
        <p:nvPicPr>
          <p:cNvPr id="6" name="Imagen 5">
            <a:extLst>
              <a:ext uri="{FF2B5EF4-FFF2-40B4-BE49-F238E27FC236}">
                <a16:creationId xmlns:a16="http://schemas.microsoft.com/office/drawing/2014/main" id="{161A2193-F8BD-3D85-CA47-9F7116B12085}"/>
              </a:ext>
            </a:extLst>
          </p:cNvPr>
          <p:cNvPicPr>
            <a:picLocks noChangeAspect="1"/>
          </p:cNvPicPr>
          <p:nvPr/>
        </p:nvPicPr>
        <p:blipFill>
          <a:blip r:embed="rId6"/>
          <a:stretch>
            <a:fillRect/>
          </a:stretch>
        </p:blipFill>
        <p:spPr>
          <a:xfrm>
            <a:off x="227730" y="995814"/>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46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par>
                          <p:cTn id="45" fill="hold">
                            <p:stCondLst>
                              <p:cond delay="1000"/>
                            </p:stCondLst>
                            <p:childTnLst>
                              <p:par>
                                <p:cTn id="46" presetID="27" presetClass="emph" presetSubtype="0" fill="remove" grpId="1" nodeType="afterEffect">
                                  <p:stCondLst>
                                    <p:cond delay="0"/>
                                  </p:stCondLst>
                                  <p:childTnLst>
                                    <p:animClr clrSpc="rgb" dir="cw">
                                      <p:cBhvr override="childStyle">
                                        <p:cTn id="47" dur="250" autoRev="1" fill="remove"/>
                                        <p:tgtEl>
                                          <p:spTgt spid="7"/>
                                        </p:tgtEl>
                                        <p:attrNameLst>
                                          <p:attrName>style.color</p:attrName>
                                        </p:attrNameLst>
                                      </p:cBhvr>
                                      <p:to>
                                        <a:schemeClr val="bg1"/>
                                      </p:to>
                                    </p:animClr>
                                    <p:animClr clrSpc="rgb" dir="cw">
                                      <p:cBhvr>
                                        <p:cTn id="48" dur="250" autoRev="1" fill="remove"/>
                                        <p:tgtEl>
                                          <p:spTgt spid="7"/>
                                        </p:tgtEl>
                                        <p:attrNameLst>
                                          <p:attrName>fillcolor</p:attrName>
                                        </p:attrNameLst>
                                      </p:cBhvr>
                                      <p:to>
                                        <a:schemeClr val="bg1"/>
                                      </p:to>
                                    </p:animClr>
                                    <p:set>
                                      <p:cBhvr>
                                        <p:cTn id="49" dur="250" autoRev="1" fill="remove"/>
                                        <p:tgtEl>
                                          <p:spTgt spid="7"/>
                                        </p:tgtEl>
                                        <p:attrNameLst>
                                          <p:attrName>fill.type</p:attrName>
                                        </p:attrNameLst>
                                      </p:cBhvr>
                                      <p:to>
                                        <p:strVal val="solid"/>
                                      </p:to>
                                    </p:set>
                                    <p:set>
                                      <p:cBhvr>
                                        <p:cTn id="50"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17000" r="-130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C519B8F-732C-25A5-1D67-240F450DD77C}"/>
              </a:ext>
            </a:extLst>
          </p:cNvPr>
          <p:cNvGrpSpPr/>
          <p:nvPr/>
        </p:nvGrpSpPr>
        <p:grpSpPr>
          <a:xfrm>
            <a:off x="56967" y="121780"/>
            <a:ext cx="3041650" cy="1135519"/>
            <a:chOff x="56967" y="121780"/>
            <a:chExt cx="3041650" cy="1135519"/>
          </a:xfrm>
        </p:grpSpPr>
        <p:pic>
          <p:nvPicPr>
            <p:cNvPr id="11" name="Imagen 10">
              <a:extLst>
                <a:ext uri="{FF2B5EF4-FFF2-40B4-BE49-F238E27FC236}">
                  <a16:creationId xmlns:a16="http://schemas.microsoft.com/office/drawing/2014/main" id="{60908C5C-F9FA-7093-00B5-7D1D0F45C076}"/>
                </a:ext>
              </a:extLst>
            </p:cNvPr>
            <p:cNvPicPr>
              <a:picLocks noChangeAspect="1"/>
            </p:cNvPicPr>
            <p:nvPr/>
          </p:nvPicPr>
          <p:blipFill>
            <a:blip r:embed="rId3"/>
            <a:stretch>
              <a:fillRect/>
            </a:stretch>
          </p:blipFill>
          <p:spPr>
            <a:xfrm flipH="1">
              <a:off x="56967" y="121780"/>
              <a:ext cx="3041650" cy="1135519"/>
            </a:xfrm>
            <a:prstGeom prst="rect">
              <a:avLst/>
            </a:prstGeom>
          </p:spPr>
        </p:pic>
        <p:sp>
          <p:nvSpPr>
            <p:cNvPr id="8" name="CuadroTexto 7">
              <a:extLst>
                <a:ext uri="{FF2B5EF4-FFF2-40B4-BE49-F238E27FC236}">
                  <a16:creationId xmlns:a16="http://schemas.microsoft.com/office/drawing/2014/main" id="{696D41FA-4C4F-0BC0-793D-D3BFAE120A63}"/>
                </a:ext>
              </a:extLst>
            </p:cNvPr>
            <p:cNvSpPr txBox="1"/>
            <p:nvPr/>
          </p:nvSpPr>
          <p:spPr>
            <a:xfrm>
              <a:off x="56968" y="337381"/>
              <a:ext cx="1184911"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RAHAB</a:t>
              </a:r>
            </a:p>
          </p:txBody>
        </p:sp>
      </p:grpSp>
      <p:sp>
        <p:nvSpPr>
          <p:cNvPr id="5" name="CuadroTexto 4">
            <a:extLst>
              <a:ext uri="{FF2B5EF4-FFF2-40B4-BE49-F238E27FC236}">
                <a16:creationId xmlns:a16="http://schemas.microsoft.com/office/drawing/2014/main" id="{CB409ACE-FEFD-EB45-06AB-F7AFB29BD5C2}"/>
              </a:ext>
            </a:extLst>
          </p:cNvPr>
          <p:cNvSpPr txBox="1"/>
          <p:nvPr/>
        </p:nvSpPr>
        <p:spPr>
          <a:xfrm>
            <a:off x="3244775" y="180988"/>
            <a:ext cx="4980917" cy="1785104"/>
          </a:xfrm>
          <a:prstGeom prst="rect">
            <a:avLst/>
          </a:prstGeom>
          <a:noFill/>
        </p:spPr>
        <p:txBody>
          <a:bodyPr wrap="square">
            <a:spAutoFit/>
          </a:bodyPr>
          <a:lstStyle/>
          <a:p>
            <a:r>
              <a:rPr lang="en-US" sz="2200" b="1" dirty="0"/>
              <a:t>Rahab's life shows us how someone who lived totally in darkness can be touched and used by the Holy Spirit to play an important role in the unfolding of the Lord's plans</a:t>
            </a:r>
            <a:r>
              <a:rPr lang="es-ES" sz="2200" b="1" dirty="0"/>
              <a:t>. </a:t>
            </a:r>
          </a:p>
        </p:txBody>
      </p:sp>
      <p:sp>
        <p:nvSpPr>
          <p:cNvPr id="9" name="CuadroTexto 8">
            <a:extLst>
              <a:ext uri="{FF2B5EF4-FFF2-40B4-BE49-F238E27FC236}">
                <a16:creationId xmlns:a16="http://schemas.microsoft.com/office/drawing/2014/main" id="{34401DC8-B099-6214-60C8-9A9ECF9239C2}"/>
              </a:ext>
            </a:extLst>
          </p:cNvPr>
          <p:cNvSpPr txBox="1"/>
          <p:nvPr/>
        </p:nvSpPr>
        <p:spPr>
          <a:xfrm>
            <a:off x="1241879" y="91160"/>
            <a:ext cx="1856738" cy="954107"/>
          </a:xfrm>
          <a:prstGeom prst="rect">
            <a:avLst/>
          </a:prstGeom>
          <a:noFill/>
        </p:spPr>
        <p:txBody>
          <a:bodyPr wrap="square" rtlCol="0">
            <a:spAutoFit/>
          </a:bodyPr>
          <a:lstStyle/>
          <a:p>
            <a:pPr algn="ctr"/>
            <a:r>
              <a:rPr lang="es-ES" sz="2800" b="1" spc="300" dirty="0">
                <a:solidFill>
                  <a:srgbClr val="651F15"/>
                </a:solidFill>
              </a:rPr>
              <a:t>FAITH IN ACTION </a:t>
            </a:r>
          </a:p>
        </p:txBody>
      </p:sp>
      <p:pic>
        <p:nvPicPr>
          <p:cNvPr id="13" name="Imagen 12">
            <a:extLst>
              <a:ext uri="{FF2B5EF4-FFF2-40B4-BE49-F238E27FC236}">
                <a16:creationId xmlns:a16="http://schemas.microsoft.com/office/drawing/2014/main" id="{35E81B1A-C0E9-2951-7AB1-48C2C8E0CB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25692" y="91160"/>
            <a:ext cx="3833140" cy="3833140"/>
          </a:xfrm>
          <a:prstGeom prst="ellipse">
            <a:avLst/>
          </a:prstGeom>
          <a:ln w="635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6" name="Imagen 5" descr="Imagen que contiene exterior, edificio, pasto, parado&#10;&#10;Descripción generada automáticamente">
            <a:extLst>
              <a:ext uri="{FF2B5EF4-FFF2-40B4-BE49-F238E27FC236}">
                <a16:creationId xmlns:a16="http://schemas.microsoft.com/office/drawing/2014/main" id="{86D7437A-2E93-637A-201E-7EA4510C3C00}"/>
              </a:ext>
            </a:extLst>
          </p:cNvPr>
          <p:cNvPicPr>
            <a:picLocks noChangeAspect="1"/>
          </p:cNvPicPr>
          <p:nvPr/>
        </p:nvPicPr>
        <p:blipFill rotWithShape="1">
          <a:blip r:embed="rId5">
            <a:extLst>
              <a:ext uri="{28A0092B-C50C-407E-A947-70E740481C1C}">
                <a14:useLocalDpi xmlns:a14="http://schemas.microsoft.com/office/drawing/2010/main" val="0"/>
              </a:ext>
            </a:extLst>
          </a:blip>
          <a:srcRect t="2722"/>
          <a:stretch/>
        </p:blipFill>
        <p:spPr>
          <a:xfrm>
            <a:off x="246291" y="2181692"/>
            <a:ext cx="6161458" cy="4495319"/>
          </a:xfrm>
          <a:prstGeom prst="round2DiagRect">
            <a:avLst>
              <a:gd name="adj1" fmla="val 0"/>
              <a:gd name="adj2" fmla="val 22601"/>
            </a:avLst>
          </a:prstGeom>
          <a:ln w="88900" cap="sq">
            <a:solidFill>
              <a:srgbClr val="FFFFFF"/>
            </a:solidFill>
            <a:miter lim="800000"/>
          </a:ln>
          <a:effectLst>
            <a:outerShdw blurRad="254000" algn="tl" rotWithShape="0">
              <a:srgbClr val="000000">
                <a:alpha val="43000"/>
              </a:srgbClr>
            </a:outerShdw>
          </a:effectLst>
        </p:spPr>
      </p:pic>
      <p:sp>
        <p:nvSpPr>
          <p:cNvPr id="10" name="CuadroTexto 9">
            <a:extLst>
              <a:ext uri="{FF2B5EF4-FFF2-40B4-BE49-F238E27FC236}">
                <a16:creationId xmlns:a16="http://schemas.microsoft.com/office/drawing/2014/main" id="{9FF0F2E7-EAD4-0E9D-BBFD-A003DFCA6DE9}"/>
              </a:ext>
            </a:extLst>
          </p:cNvPr>
          <p:cNvSpPr txBox="1"/>
          <p:nvPr/>
        </p:nvSpPr>
        <p:spPr>
          <a:xfrm>
            <a:off x="6759019" y="4140704"/>
            <a:ext cx="5007580" cy="2462213"/>
          </a:xfrm>
          <a:prstGeom prst="rect">
            <a:avLst/>
          </a:prstGeom>
          <a:noFill/>
        </p:spPr>
        <p:txBody>
          <a:bodyPr wrap="square">
            <a:spAutoFit/>
          </a:bodyPr>
          <a:lstStyle/>
          <a:p>
            <a:r>
              <a:rPr lang="en-US" sz="2200" b="1" dirty="0"/>
              <a:t>Rahab was a woman who was born and raised in a pagan nation, full of idolatry. At the most important moment of her life, she clung to a God who had been unknown to her until that moment. He showed greater faith than the spies themselves</a:t>
            </a:r>
            <a:r>
              <a:rPr lang="es-ES" sz="2200" b="1" dirty="0"/>
              <a:t>.</a:t>
            </a:r>
          </a:p>
        </p:txBody>
      </p:sp>
    </p:spTree>
    <p:extLst>
      <p:ext uri="{BB962C8B-B14F-4D97-AF65-F5344CB8AC3E}">
        <p14:creationId xmlns:p14="http://schemas.microsoft.com/office/powerpoint/2010/main" val="3635142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13"/>
                                        </p:tgtEl>
                                        <p:attrNameLst>
                                          <p:attrName>ppt_x</p:attrName>
                                          <p:attrName>ppt_y</p:attrName>
                                        </p:attrNameLst>
                                      </p:cBhvr>
                                    </p:animMotion>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8" dur="2000" fill="hold"/>
                                        <p:tgtEl>
                                          <p:spTgt spid="6"/>
                                        </p:tgtEl>
                                        <p:attrNameLst>
                                          <p:attrName>ppt_x</p:attrName>
                                          <p:attrName>ppt_y</p:attrName>
                                        </p:attrNameLst>
                                      </p:cBhvr>
                                    </p:animMotion>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55A191-CB8A-E063-2F6C-FAB84FE07EB3}"/>
              </a:ext>
            </a:extLst>
          </p:cNvPr>
          <p:cNvSpPr txBox="1"/>
          <p:nvPr/>
        </p:nvSpPr>
        <p:spPr>
          <a:xfrm>
            <a:off x="1038793" y="254752"/>
            <a:ext cx="9607300"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Can you tell us the amazing story that split your life in two</a:t>
            </a:r>
            <a:r>
              <a:rPr lang="es-ES" dirty="0"/>
              <a:t>?</a:t>
            </a:r>
          </a:p>
        </p:txBody>
      </p:sp>
      <p:sp>
        <p:nvSpPr>
          <p:cNvPr id="5" name="CuadroTexto 4">
            <a:extLst>
              <a:ext uri="{FF2B5EF4-FFF2-40B4-BE49-F238E27FC236}">
                <a16:creationId xmlns:a16="http://schemas.microsoft.com/office/drawing/2014/main" id="{782C12EC-933C-1886-835C-CDEDD8ECB75D}"/>
              </a:ext>
            </a:extLst>
          </p:cNvPr>
          <p:cNvSpPr txBox="1"/>
          <p:nvPr/>
        </p:nvSpPr>
        <p:spPr>
          <a:xfrm>
            <a:off x="242841" y="805588"/>
            <a:ext cx="6775090" cy="2554545"/>
          </a:xfrm>
          <a:prstGeom prst="rect">
            <a:avLst/>
          </a:prstGeom>
          <a:noFill/>
        </p:spPr>
        <p:txBody>
          <a:bodyPr wrap="square">
            <a:spAutoFit/>
          </a:bodyPr>
          <a:lstStyle/>
          <a:p>
            <a:pPr defTabSz="271463"/>
            <a:r>
              <a:rPr lang="es-ES" sz="2000" b="1" dirty="0"/>
              <a:t>	</a:t>
            </a:r>
            <a:r>
              <a:rPr lang="en-US" sz="2000" b="1" dirty="0"/>
              <a:t>As you know, I grew up in a pagan and idolatrous community. I prided myself on living in a walled city that seemed impenetrable. I was dedicated to a profession, which although it is the oldest in humanity, was not something I could be proud of. All kinds of people passed through my house and, therefore, I found out about everything that was happening. I learned that the Israelite camp had crossed the Jordan and encamped near the city</a:t>
            </a:r>
            <a:r>
              <a:rPr lang="es-ES" sz="2000" b="1" dirty="0"/>
              <a:t>.</a:t>
            </a:r>
          </a:p>
        </p:txBody>
      </p:sp>
      <p:sp>
        <p:nvSpPr>
          <p:cNvPr id="7" name="CuadroTexto 6">
            <a:extLst>
              <a:ext uri="{FF2B5EF4-FFF2-40B4-BE49-F238E27FC236}">
                <a16:creationId xmlns:a16="http://schemas.microsoft.com/office/drawing/2014/main" id="{5A95D893-FBA4-3E5F-F2B2-D2266BA5FFE4}"/>
              </a:ext>
            </a:extLst>
          </p:cNvPr>
          <p:cNvSpPr txBox="1"/>
          <p:nvPr/>
        </p:nvSpPr>
        <p:spPr>
          <a:xfrm>
            <a:off x="163286" y="3995678"/>
            <a:ext cx="6775090" cy="2862322"/>
          </a:xfrm>
          <a:prstGeom prst="rect">
            <a:avLst/>
          </a:prstGeom>
          <a:noFill/>
        </p:spPr>
        <p:txBody>
          <a:bodyPr wrap="square">
            <a:spAutoFit/>
          </a:bodyPr>
          <a:lstStyle/>
          <a:p>
            <a:pPr defTabSz="271463"/>
            <a:r>
              <a:rPr lang="es-ES" sz="2000" b="1" dirty="0"/>
              <a:t>	</a:t>
            </a:r>
            <a:r>
              <a:rPr lang="en-US" sz="2000" b="1" dirty="0"/>
              <a:t>The people of Jericho were afraid, for they had heard what the God of the Israelites had done before, and they prepared to defend the city</a:t>
            </a:r>
            <a:r>
              <a:rPr lang="es-ES" sz="2000" b="1" dirty="0"/>
              <a:t>.</a:t>
            </a:r>
          </a:p>
          <a:p>
            <a:r>
              <a:rPr lang="en-US" sz="2000" b="1" dirty="0"/>
              <a:t>I decided to believe in that wonderful God who had parted the Red Sea, and who had defeated powerful enemies</a:t>
            </a:r>
            <a:r>
              <a:rPr lang="es-ES" sz="2000" b="1" dirty="0"/>
              <a:t>.</a:t>
            </a:r>
          </a:p>
          <a:p>
            <a:r>
              <a:rPr lang="en-US" sz="2000" b="1" dirty="0"/>
              <a:t>One day I received a visit from two young foreigners who were being persecuted. Thanks to the Holy Spirit, I felt in my heart the desire to help them, so I made the decision to support them, even at the risk of my own life</a:t>
            </a:r>
            <a:r>
              <a:rPr lang="es-ES" sz="2000" b="1" dirty="0"/>
              <a:t>.</a:t>
            </a:r>
          </a:p>
        </p:txBody>
      </p:sp>
      <p:sp>
        <p:nvSpPr>
          <p:cNvPr id="8" name="CuadroTexto 7">
            <a:extLst>
              <a:ext uri="{FF2B5EF4-FFF2-40B4-BE49-F238E27FC236}">
                <a16:creationId xmlns:a16="http://schemas.microsoft.com/office/drawing/2014/main" id="{65C50C49-6A69-4F33-BADE-D3587A06EE0E}"/>
              </a:ext>
            </a:extLst>
          </p:cNvPr>
          <p:cNvSpPr txBox="1"/>
          <p:nvPr/>
        </p:nvSpPr>
        <p:spPr>
          <a:xfrm>
            <a:off x="1098989" y="3445410"/>
            <a:ext cx="5857906"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What were the reactions to this situation</a:t>
            </a:r>
            <a:r>
              <a:rPr lang="es-ES" dirty="0"/>
              <a:t>?</a:t>
            </a:r>
          </a:p>
        </p:txBody>
      </p:sp>
      <p:pic>
        <p:nvPicPr>
          <p:cNvPr id="12" name="Imagen 11" descr="Imagen que contiene tabla, interior, edificio, mostrador&#10;&#10;Descripción generada automáticamente">
            <a:extLst>
              <a:ext uri="{FF2B5EF4-FFF2-40B4-BE49-F238E27FC236}">
                <a16:creationId xmlns:a16="http://schemas.microsoft.com/office/drawing/2014/main" id="{FEB59E75-F71D-ADE8-2FBA-94ABCF1E7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486" y="889240"/>
            <a:ext cx="2460722" cy="187749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4" name="Imagen 13" descr="Imagen que contiene persona, tabla, parado, hombre&#10;&#10;Descripción generada automáticamente">
            <a:extLst>
              <a:ext uri="{FF2B5EF4-FFF2-40B4-BE49-F238E27FC236}">
                <a16:creationId xmlns:a16="http://schemas.microsoft.com/office/drawing/2014/main" id="{A93B7942-2C6D-18DE-E67A-A926D6EAC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355" y="889240"/>
            <a:ext cx="2460722" cy="1877499"/>
          </a:xfrm>
          <a:prstGeom prst="round2DiagRect">
            <a:avLst>
              <a:gd name="adj1" fmla="val 433"/>
              <a:gd name="adj2" fmla="val 15633"/>
            </a:avLst>
          </a:prstGeom>
          <a:ln w="38100" cap="sq">
            <a:solidFill>
              <a:srgbClr val="FFFFFF"/>
            </a:solidFill>
            <a:miter lim="800000"/>
          </a:ln>
          <a:effectLst>
            <a:outerShdw blurRad="254000" algn="tl" rotWithShape="0">
              <a:srgbClr val="000000">
                <a:alpha val="43000"/>
              </a:srgbClr>
            </a:outerShdw>
          </a:effectLst>
        </p:spPr>
      </p:pic>
      <p:pic>
        <p:nvPicPr>
          <p:cNvPr id="16" name="Imagen 15" descr="Imagen que contiene joven, hombre, niño, parado&#10;&#10;Descripción generada automáticamente">
            <a:extLst>
              <a:ext uri="{FF2B5EF4-FFF2-40B4-BE49-F238E27FC236}">
                <a16:creationId xmlns:a16="http://schemas.microsoft.com/office/drawing/2014/main" id="{1F5DC917-1848-9FE0-08D7-4F1E8BE28D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486" y="2863344"/>
            <a:ext cx="2460721" cy="1875318"/>
          </a:xfrm>
          <a:prstGeom prst="round2DiagRect">
            <a:avLst>
              <a:gd name="adj1" fmla="val 0"/>
              <a:gd name="adj2" fmla="val 13845"/>
            </a:avLst>
          </a:prstGeom>
          <a:ln w="38100" cap="sq">
            <a:solidFill>
              <a:srgbClr val="FFFFFF"/>
            </a:solidFill>
            <a:miter lim="800000"/>
          </a:ln>
          <a:effectLst>
            <a:outerShdw blurRad="254000" algn="tl" rotWithShape="0">
              <a:srgbClr val="000000">
                <a:alpha val="43000"/>
              </a:srgbClr>
            </a:outerShdw>
          </a:effectLst>
        </p:spPr>
      </p:pic>
      <p:pic>
        <p:nvPicPr>
          <p:cNvPr id="18" name="Imagen 17" descr="Imagen que contiene persona, edificio, hombre, sostener&#10;&#10;Descripción generada automáticamente">
            <a:extLst>
              <a:ext uri="{FF2B5EF4-FFF2-40B4-BE49-F238E27FC236}">
                <a16:creationId xmlns:a16="http://schemas.microsoft.com/office/drawing/2014/main" id="{945F8802-F25B-549B-29AD-F5418A9527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6355" y="2863344"/>
            <a:ext cx="2460721" cy="1877498"/>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0" name="Imagen 19" descr="Imagen que contiene edificio, persona, hombre, con baldosas&#10;&#10;Descripción generada automáticamente">
            <a:extLst>
              <a:ext uri="{FF2B5EF4-FFF2-40B4-BE49-F238E27FC236}">
                <a16:creationId xmlns:a16="http://schemas.microsoft.com/office/drawing/2014/main" id="{1D763994-832C-1825-6CF2-D33DDE110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7486" y="4870330"/>
            <a:ext cx="2460721" cy="188976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2" name="Imagen 21" descr="Un dibujo de un edificio&#10;&#10;Descripción generada automáticamente con confianza media">
            <a:extLst>
              <a:ext uri="{FF2B5EF4-FFF2-40B4-BE49-F238E27FC236}">
                <a16:creationId xmlns:a16="http://schemas.microsoft.com/office/drawing/2014/main" id="{E49E8614-42EC-AA64-9211-64005C91E0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6355" y="4870329"/>
            <a:ext cx="2449884" cy="1889769"/>
          </a:xfrm>
          <a:prstGeom prst="round2DiagRect">
            <a:avLst>
              <a:gd name="adj1" fmla="val 414"/>
              <a:gd name="adj2" fmla="val 15651"/>
            </a:avLst>
          </a:prstGeom>
          <a:ln w="38100" cap="sq">
            <a:solidFill>
              <a:srgbClr val="FFFFFF"/>
            </a:solidFill>
            <a:miter lim="800000"/>
          </a:ln>
          <a:effectLst>
            <a:outerShdw blurRad="254000" algn="tl" rotWithShape="0">
              <a:srgbClr val="000000">
                <a:alpha val="43000"/>
              </a:srgbClr>
            </a:outerShdw>
          </a:effectLst>
        </p:spPr>
      </p:pic>
      <p:pic>
        <p:nvPicPr>
          <p:cNvPr id="4" name="Imagen 3">
            <a:extLst>
              <a:ext uri="{FF2B5EF4-FFF2-40B4-BE49-F238E27FC236}">
                <a16:creationId xmlns:a16="http://schemas.microsoft.com/office/drawing/2014/main" id="{53C388C0-6AF9-387A-1787-C466E53FAEBB}"/>
              </a:ext>
            </a:extLst>
          </p:cNvPr>
          <p:cNvPicPr>
            <a:picLocks noChangeAspect="1"/>
          </p:cNvPicPr>
          <p:nvPr/>
        </p:nvPicPr>
        <p:blipFill>
          <a:blip r:embed="rId9"/>
          <a:stretch>
            <a:fillRect/>
          </a:stretch>
        </p:blipFill>
        <p:spPr>
          <a:xfrm>
            <a:off x="326872" y="99538"/>
            <a:ext cx="711921" cy="789893"/>
          </a:xfrm>
          <a:prstGeom prst="rect">
            <a:avLst/>
          </a:prstGeom>
        </p:spPr>
      </p:pic>
      <p:pic>
        <p:nvPicPr>
          <p:cNvPr id="6" name="Imagen 5">
            <a:extLst>
              <a:ext uri="{FF2B5EF4-FFF2-40B4-BE49-F238E27FC236}">
                <a16:creationId xmlns:a16="http://schemas.microsoft.com/office/drawing/2014/main" id="{AF1ABDAA-7A85-FFAA-4197-609C03CDA872}"/>
              </a:ext>
            </a:extLst>
          </p:cNvPr>
          <p:cNvPicPr>
            <a:picLocks noChangeAspect="1"/>
          </p:cNvPicPr>
          <p:nvPr/>
        </p:nvPicPr>
        <p:blipFill>
          <a:blip r:embed="rId10"/>
          <a:stretch>
            <a:fillRect/>
          </a:stretch>
        </p:blipFill>
        <p:spPr>
          <a:xfrm>
            <a:off x="404213" y="3279968"/>
            <a:ext cx="713294" cy="792549"/>
          </a:xfrm>
          <a:prstGeom prst="rect">
            <a:avLst/>
          </a:prstGeom>
        </p:spPr>
      </p:pic>
      <p:pic>
        <p:nvPicPr>
          <p:cNvPr id="10" name="Imagen 9">
            <a:extLst>
              <a:ext uri="{FF2B5EF4-FFF2-40B4-BE49-F238E27FC236}">
                <a16:creationId xmlns:a16="http://schemas.microsoft.com/office/drawing/2014/main" id="{541AE6B6-4A7F-85A3-4D72-DB5B89C1D7B4}"/>
              </a:ext>
            </a:extLst>
          </p:cNvPr>
          <p:cNvPicPr>
            <a:picLocks noChangeAspect="1"/>
          </p:cNvPicPr>
          <p:nvPr/>
        </p:nvPicPr>
        <p:blipFill>
          <a:blip r:embed="rId11"/>
          <a:stretch>
            <a:fillRect/>
          </a:stretch>
        </p:blipFill>
        <p:spPr>
          <a:xfrm>
            <a:off x="326872" y="889240"/>
            <a:ext cx="238023" cy="268660"/>
          </a:xfrm>
          <a:prstGeom prst="rect">
            <a:avLst/>
          </a:prstGeom>
          <a:effectLst>
            <a:outerShdw blurRad="63500" sx="102000" sy="102000" algn="ctr" rotWithShape="0">
              <a:prstClr val="black">
                <a:alpha val="40000"/>
              </a:prstClr>
            </a:outerShdw>
          </a:effectLst>
        </p:spPr>
      </p:pic>
      <p:pic>
        <p:nvPicPr>
          <p:cNvPr id="11" name="Imagen 10">
            <a:extLst>
              <a:ext uri="{FF2B5EF4-FFF2-40B4-BE49-F238E27FC236}">
                <a16:creationId xmlns:a16="http://schemas.microsoft.com/office/drawing/2014/main" id="{19208F1B-FA07-978B-17D9-9A5A21288760}"/>
              </a:ext>
            </a:extLst>
          </p:cNvPr>
          <p:cNvPicPr>
            <a:picLocks noChangeAspect="1"/>
          </p:cNvPicPr>
          <p:nvPr/>
        </p:nvPicPr>
        <p:blipFill>
          <a:blip r:embed="rId12"/>
          <a:stretch>
            <a:fillRect/>
          </a:stretch>
        </p:blipFill>
        <p:spPr>
          <a:xfrm>
            <a:off x="254130" y="4069529"/>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197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30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3500"/>
                            </p:stCondLst>
                            <p:childTnLst>
                              <p:par>
                                <p:cTn id="31" presetID="53" presetClass="entr" presetSubtype="16"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750" fill="hold"/>
                                        <p:tgtEl>
                                          <p:spTgt spid="16"/>
                                        </p:tgtEl>
                                        <p:attrNameLst>
                                          <p:attrName>ppt_w</p:attrName>
                                        </p:attrNameLst>
                                      </p:cBhvr>
                                      <p:tavLst>
                                        <p:tav tm="0">
                                          <p:val>
                                            <p:fltVal val="0"/>
                                          </p:val>
                                        </p:tav>
                                        <p:tav tm="100000">
                                          <p:val>
                                            <p:strVal val="#ppt_w"/>
                                          </p:val>
                                        </p:tav>
                                      </p:tavLst>
                                    </p:anim>
                                    <p:anim calcmode="lin" valueType="num">
                                      <p:cBhvr>
                                        <p:cTn id="34" dur="750" fill="hold"/>
                                        <p:tgtEl>
                                          <p:spTgt spid="16"/>
                                        </p:tgtEl>
                                        <p:attrNameLst>
                                          <p:attrName>ppt_h</p:attrName>
                                        </p:attrNameLst>
                                      </p:cBhvr>
                                      <p:tavLst>
                                        <p:tav tm="0">
                                          <p:val>
                                            <p:fltVal val="0"/>
                                          </p:val>
                                        </p:tav>
                                        <p:tav tm="100000">
                                          <p:val>
                                            <p:strVal val="#ppt_h"/>
                                          </p:val>
                                        </p:tav>
                                      </p:tavLst>
                                    </p:anim>
                                    <p:animEffect transition="in" filter="fade">
                                      <p:cBhvr>
                                        <p:cTn id="35" dur="750"/>
                                        <p:tgtEl>
                                          <p:spTgt spid="16"/>
                                        </p:tgtEl>
                                      </p:cBhvr>
                                    </p:animEffect>
                                  </p:childTnLst>
                                </p:cTn>
                              </p:par>
                            </p:childTnLst>
                          </p:cTn>
                        </p:par>
                        <p:par>
                          <p:cTn id="36" fill="hold">
                            <p:stCondLst>
                              <p:cond delay="4250"/>
                            </p:stCondLst>
                            <p:childTnLst>
                              <p:par>
                                <p:cTn id="37" presetID="53" presetClass="entr" presetSubtype="16"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750" fill="hold"/>
                                        <p:tgtEl>
                                          <p:spTgt spid="18"/>
                                        </p:tgtEl>
                                        <p:attrNameLst>
                                          <p:attrName>ppt_w</p:attrName>
                                        </p:attrNameLst>
                                      </p:cBhvr>
                                      <p:tavLst>
                                        <p:tav tm="0">
                                          <p:val>
                                            <p:fltVal val="0"/>
                                          </p:val>
                                        </p:tav>
                                        <p:tav tm="100000">
                                          <p:val>
                                            <p:strVal val="#ppt_w"/>
                                          </p:val>
                                        </p:tav>
                                      </p:tavLst>
                                    </p:anim>
                                    <p:anim calcmode="lin" valueType="num">
                                      <p:cBhvr>
                                        <p:cTn id="40" dur="750" fill="hold"/>
                                        <p:tgtEl>
                                          <p:spTgt spid="18"/>
                                        </p:tgtEl>
                                        <p:attrNameLst>
                                          <p:attrName>ppt_h</p:attrName>
                                        </p:attrNameLst>
                                      </p:cBhvr>
                                      <p:tavLst>
                                        <p:tav tm="0">
                                          <p:val>
                                            <p:fltVal val="0"/>
                                          </p:val>
                                        </p:tav>
                                        <p:tav tm="100000">
                                          <p:val>
                                            <p:strVal val="#ppt_h"/>
                                          </p:val>
                                        </p:tav>
                                      </p:tavLst>
                                    </p:anim>
                                    <p:animEffect transition="in" filter="fade">
                                      <p:cBhvr>
                                        <p:cTn id="41" dur="750"/>
                                        <p:tgtEl>
                                          <p:spTgt spid="18"/>
                                        </p:tgtEl>
                                      </p:cBhvr>
                                    </p:animEffect>
                                  </p:childTnLst>
                                </p:cTn>
                              </p:par>
                            </p:childTnLst>
                          </p:cTn>
                        </p:par>
                        <p:par>
                          <p:cTn id="42" fill="hold">
                            <p:stCondLst>
                              <p:cond delay="5000"/>
                            </p:stCondLst>
                            <p:childTnLst>
                              <p:par>
                                <p:cTn id="43" presetID="53" presetClass="entr" presetSubtype="16"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750" fill="hold"/>
                                        <p:tgtEl>
                                          <p:spTgt spid="20"/>
                                        </p:tgtEl>
                                        <p:attrNameLst>
                                          <p:attrName>ppt_w</p:attrName>
                                        </p:attrNameLst>
                                      </p:cBhvr>
                                      <p:tavLst>
                                        <p:tav tm="0">
                                          <p:val>
                                            <p:fltVal val="0"/>
                                          </p:val>
                                        </p:tav>
                                        <p:tav tm="100000">
                                          <p:val>
                                            <p:strVal val="#ppt_w"/>
                                          </p:val>
                                        </p:tav>
                                      </p:tavLst>
                                    </p:anim>
                                    <p:anim calcmode="lin" valueType="num">
                                      <p:cBhvr>
                                        <p:cTn id="46" dur="750" fill="hold"/>
                                        <p:tgtEl>
                                          <p:spTgt spid="20"/>
                                        </p:tgtEl>
                                        <p:attrNameLst>
                                          <p:attrName>ppt_h</p:attrName>
                                        </p:attrNameLst>
                                      </p:cBhvr>
                                      <p:tavLst>
                                        <p:tav tm="0">
                                          <p:val>
                                            <p:fltVal val="0"/>
                                          </p:val>
                                        </p:tav>
                                        <p:tav tm="100000">
                                          <p:val>
                                            <p:strVal val="#ppt_h"/>
                                          </p:val>
                                        </p:tav>
                                      </p:tavLst>
                                    </p:anim>
                                    <p:animEffect transition="in" filter="fade">
                                      <p:cBhvr>
                                        <p:cTn id="47" dur="750"/>
                                        <p:tgtEl>
                                          <p:spTgt spid="20"/>
                                        </p:tgtEl>
                                      </p:cBhvr>
                                    </p:animEffect>
                                  </p:childTnLst>
                                </p:cTn>
                              </p:par>
                            </p:childTnLst>
                          </p:cTn>
                        </p:par>
                        <p:par>
                          <p:cTn id="48" fill="hold">
                            <p:stCondLst>
                              <p:cond delay="5750"/>
                            </p:stCondLst>
                            <p:childTnLst>
                              <p:par>
                                <p:cTn id="49" presetID="53" presetClass="entr" presetSubtype="16"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750" fill="hold"/>
                                        <p:tgtEl>
                                          <p:spTgt spid="22"/>
                                        </p:tgtEl>
                                        <p:attrNameLst>
                                          <p:attrName>ppt_w</p:attrName>
                                        </p:attrNameLst>
                                      </p:cBhvr>
                                      <p:tavLst>
                                        <p:tav tm="0">
                                          <p:val>
                                            <p:fltVal val="0"/>
                                          </p:val>
                                        </p:tav>
                                        <p:tav tm="100000">
                                          <p:val>
                                            <p:strVal val="#ppt_w"/>
                                          </p:val>
                                        </p:tav>
                                      </p:tavLst>
                                    </p:anim>
                                    <p:anim calcmode="lin" valueType="num">
                                      <p:cBhvr>
                                        <p:cTn id="52" dur="750" fill="hold"/>
                                        <p:tgtEl>
                                          <p:spTgt spid="22"/>
                                        </p:tgtEl>
                                        <p:attrNameLst>
                                          <p:attrName>ppt_h</p:attrName>
                                        </p:attrNameLst>
                                      </p:cBhvr>
                                      <p:tavLst>
                                        <p:tav tm="0">
                                          <p:val>
                                            <p:fltVal val="0"/>
                                          </p:val>
                                        </p:tav>
                                        <p:tav tm="100000">
                                          <p:val>
                                            <p:strVal val="#ppt_h"/>
                                          </p:val>
                                        </p:tav>
                                      </p:tavLst>
                                    </p:anim>
                                    <p:animEffect transition="in" filter="fade">
                                      <p:cBhvr>
                                        <p:cTn id="53" dur="75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par>
                                <p:cTn id="58" presetID="22" presetClass="entr" presetSubtype="8"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par>
                          <p:cTn id="65" fill="hold">
                            <p:stCondLst>
                              <p:cond delay="0"/>
                            </p:stCondLst>
                            <p:childTnLst>
                              <p:par>
                                <p:cTn id="66" presetID="35" presetClass="emph" presetSubtype="0" fill="hold" nodeType="afterEffect">
                                  <p:stCondLst>
                                    <p:cond delay="0"/>
                                  </p:stCondLst>
                                  <p:childTnLst>
                                    <p:anim calcmode="discrete" valueType="str">
                                      <p:cBhvr>
                                        <p:cTn id="67" dur="1000" fill="hold"/>
                                        <p:tgtEl>
                                          <p:spTgt spid="6"/>
                                        </p:tgtEl>
                                        <p:attrNameLst>
                                          <p:attrName>style.visibility</p:attrName>
                                        </p:attrNameLst>
                                      </p:cBhvr>
                                      <p:tavLst>
                                        <p:tav tm="0">
                                          <p:val>
                                            <p:strVal val="hidden"/>
                                          </p:val>
                                        </p:tav>
                                        <p:tav tm="50000">
                                          <p:val>
                                            <p:strVal val="visible"/>
                                          </p:val>
                                        </p:tav>
                                      </p:tavLst>
                                    </p:anim>
                                  </p:childTnLst>
                                </p:cTn>
                              </p:par>
                            </p:childTnLst>
                          </p:cTn>
                        </p:par>
                        <p:par>
                          <p:cTn id="68" fill="hold">
                            <p:stCondLst>
                              <p:cond delay="1000"/>
                            </p:stCondLst>
                            <p:childTnLst>
                              <p:par>
                                <p:cTn id="69" presetID="35" presetClass="emph" presetSubtype="0" fill="hold" nodeType="afterEffect">
                                  <p:stCondLst>
                                    <p:cond delay="0"/>
                                  </p:stCondLst>
                                  <p:childTnLst>
                                    <p:anim calcmode="discrete" valueType="str">
                                      <p:cBhvr>
                                        <p:cTn id="70" dur="1000" fill="hold"/>
                                        <p:tgtEl>
                                          <p:spTgt spid="6"/>
                                        </p:tgtEl>
                                        <p:attrNameLst>
                                          <p:attrName>style.visibility</p:attrName>
                                        </p:attrNameLst>
                                      </p:cBhvr>
                                      <p:tavLst>
                                        <p:tav tm="0">
                                          <p:val>
                                            <p:strVal val="hidden"/>
                                          </p:val>
                                        </p:tav>
                                        <p:tav tm="50000">
                                          <p:val>
                                            <p:strVal val="visible"/>
                                          </p:val>
                                        </p:tav>
                                      </p:tavLst>
                                    </p:anim>
                                  </p:childTnLst>
                                </p:cTn>
                              </p:par>
                            </p:childTnLst>
                          </p:cTn>
                        </p:par>
                        <p:par>
                          <p:cTn id="71" fill="hold">
                            <p:stCondLst>
                              <p:cond delay="2000"/>
                            </p:stCondLst>
                            <p:childTnLst>
                              <p:par>
                                <p:cTn id="72" presetID="2" presetClass="entr" presetSubtype="2"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additive="base">
                                        <p:cTn id="74" dur="500" fill="hold"/>
                                        <p:tgtEl>
                                          <p:spTgt spid="8"/>
                                        </p:tgtEl>
                                        <p:attrNameLst>
                                          <p:attrName>ppt_x</p:attrName>
                                        </p:attrNameLst>
                                      </p:cBhvr>
                                      <p:tavLst>
                                        <p:tav tm="0">
                                          <p:val>
                                            <p:strVal val="1+#ppt_w/2"/>
                                          </p:val>
                                        </p:tav>
                                        <p:tav tm="100000">
                                          <p:val>
                                            <p:strVal val="#ppt_x"/>
                                          </p:val>
                                        </p:tav>
                                      </p:tavLst>
                                    </p:anim>
                                    <p:anim calcmode="lin" valueType="num">
                                      <p:cBhvr additive="base">
                                        <p:cTn id="7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par>
                                <p:cTn id="80" presetID="22" presetClass="entr" presetSubtype="8"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left)">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6E0C44-2248-EC09-E647-24B31F0DD01C}"/>
              </a:ext>
            </a:extLst>
          </p:cNvPr>
          <p:cNvSpPr txBox="1"/>
          <p:nvPr/>
        </p:nvSpPr>
        <p:spPr>
          <a:xfrm>
            <a:off x="1036316" y="364811"/>
            <a:ext cx="8751151" cy="461665"/>
          </a:xfrm>
          <a:prstGeom prst="rect">
            <a:avLst/>
          </a:prstGeom>
          <a:noFill/>
        </p:spPr>
        <p:txBody>
          <a:bodyPr wrap="square">
            <a:spAutoFit/>
          </a:bodyPr>
          <a:lstStyle>
            <a:defPPr>
              <a:defRPr lang="es-ES"/>
            </a:defPPr>
            <a:lvl1pPr>
              <a:defRPr sz="2400">
                <a:latin typeface="Aldo Pro Black" panose="00000A00000000000000" pitchFamily="50" charset="0"/>
              </a:defRPr>
            </a:lvl1pPr>
          </a:lstStyle>
          <a:p>
            <a:r>
              <a:rPr lang="en-US" dirty="0"/>
              <a:t>Didn't you feel afraid of the consequences that this could bring you</a:t>
            </a:r>
            <a:r>
              <a:rPr lang="es-ES" dirty="0"/>
              <a:t>?</a:t>
            </a:r>
          </a:p>
        </p:txBody>
      </p:sp>
      <p:sp>
        <p:nvSpPr>
          <p:cNvPr id="5" name="CuadroTexto 4">
            <a:extLst>
              <a:ext uri="{FF2B5EF4-FFF2-40B4-BE49-F238E27FC236}">
                <a16:creationId xmlns:a16="http://schemas.microsoft.com/office/drawing/2014/main" id="{29769093-1FA1-A664-FE81-9D98D7DF626E}"/>
              </a:ext>
            </a:extLst>
          </p:cNvPr>
          <p:cNvSpPr txBox="1"/>
          <p:nvPr/>
        </p:nvSpPr>
        <p:spPr>
          <a:xfrm>
            <a:off x="277533" y="1089898"/>
            <a:ext cx="4832393" cy="3939540"/>
          </a:xfrm>
          <a:prstGeom prst="rect">
            <a:avLst/>
          </a:prstGeom>
          <a:noFill/>
        </p:spPr>
        <p:txBody>
          <a:bodyPr wrap="square">
            <a:spAutoFit/>
          </a:bodyPr>
          <a:lstStyle/>
          <a:p>
            <a:pPr defTabSz="271463">
              <a:spcBef>
                <a:spcPts val="600"/>
              </a:spcBef>
            </a:pPr>
            <a:r>
              <a:rPr lang="es-ES" sz="2000" b="1" dirty="0"/>
              <a:t>	</a:t>
            </a:r>
            <a:r>
              <a:rPr lang="en-US" sz="2000" b="1" dirty="0"/>
              <a:t>I can't deny that it wasn't an easy decision to make, but the Spirit had already done his work in me, his strength keeping me firm in my purpose to help them escape from Jericho</a:t>
            </a:r>
            <a:r>
              <a:rPr lang="es-ES" sz="2000" b="1" dirty="0"/>
              <a:t>.</a:t>
            </a:r>
          </a:p>
          <a:p>
            <a:pPr>
              <a:spcBef>
                <a:spcPts val="600"/>
              </a:spcBef>
            </a:pPr>
            <a:r>
              <a:rPr lang="en-US" sz="2000" b="1" dirty="0"/>
              <a:t>So I decided to make a covenant with them, and to join their people and their God</a:t>
            </a:r>
            <a:r>
              <a:rPr lang="es-ES" sz="2000" b="1" dirty="0"/>
              <a:t>. </a:t>
            </a:r>
          </a:p>
          <a:p>
            <a:pPr>
              <a:spcBef>
                <a:spcPts val="600"/>
              </a:spcBef>
            </a:pPr>
            <a:r>
              <a:rPr lang="en-US" sz="2000" b="1" dirty="0"/>
              <a:t>When the Israelite army returned to invade the city, my life and that of my family was preserved. I joined the people of Israel and was greatly blessed to be part of the genealogy of the Savior of the world</a:t>
            </a:r>
            <a:r>
              <a:rPr lang="es-ES" sz="2000" b="1" dirty="0"/>
              <a:t>.</a:t>
            </a:r>
          </a:p>
        </p:txBody>
      </p:sp>
      <p:sp>
        <p:nvSpPr>
          <p:cNvPr id="7" name="CuadroTexto 6">
            <a:extLst>
              <a:ext uri="{FF2B5EF4-FFF2-40B4-BE49-F238E27FC236}">
                <a16:creationId xmlns:a16="http://schemas.microsoft.com/office/drawing/2014/main" id="{05A5942A-535C-3DEF-A68F-BB0E58F3C309}"/>
              </a:ext>
            </a:extLst>
          </p:cNvPr>
          <p:cNvSpPr txBox="1"/>
          <p:nvPr/>
        </p:nvSpPr>
        <p:spPr>
          <a:xfrm>
            <a:off x="633211" y="5292859"/>
            <a:ext cx="4121039" cy="1200329"/>
          </a:xfrm>
          <a:prstGeom prst="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effectLst>
                  <a:outerShdw blurRad="38100" dist="38100" dir="2700000" algn="tl">
                    <a:srgbClr val="000000">
                      <a:alpha val="43137"/>
                    </a:srgbClr>
                  </a:outerShdw>
                </a:effectLst>
              </a:rPr>
              <a:t>Live by faith and be the human instrument to help others reach the promised land</a:t>
            </a:r>
            <a:endParaRPr lang="es-ES" dirty="0">
              <a:effectLst>
                <a:outerShdw blurRad="38100" dist="38100" dir="2700000" algn="tl">
                  <a:srgbClr val="000000">
                    <a:alpha val="43137"/>
                  </a:srgbClr>
                </a:outerShdw>
              </a:effectLst>
            </a:endParaRPr>
          </a:p>
        </p:txBody>
      </p:sp>
      <p:pic>
        <p:nvPicPr>
          <p:cNvPr id="12" name="Imagen 11">
            <a:extLst>
              <a:ext uri="{FF2B5EF4-FFF2-40B4-BE49-F238E27FC236}">
                <a16:creationId xmlns:a16="http://schemas.microsoft.com/office/drawing/2014/main" id="{0DD21EBD-034F-93E9-C0E2-320919CF8DB5}"/>
              </a:ext>
            </a:extLst>
          </p:cNvPr>
          <p:cNvPicPr>
            <a:picLocks noChangeAspect="1"/>
          </p:cNvPicPr>
          <p:nvPr/>
        </p:nvPicPr>
        <p:blipFill>
          <a:blip r:embed="rId3"/>
          <a:stretch>
            <a:fillRect/>
          </a:stretch>
        </p:blipFill>
        <p:spPr>
          <a:xfrm>
            <a:off x="5109926" y="1191498"/>
            <a:ext cx="6911325" cy="5403290"/>
          </a:xfrm>
          <a:prstGeom prst="round2DiagRect">
            <a:avLst>
              <a:gd name="adj1" fmla="val 9772"/>
              <a:gd name="adj2" fmla="val 14834"/>
            </a:avLst>
          </a:prstGeom>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Imagen 1">
            <a:extLst>
              <a:ext uri="{FF2B5EF4-FFF2-40B4-BE49-F238E27FC236}">
                <a16:creationId xmlns:a16="http://schemas.microsoft.com/office/drawing/2014/main" id="{B83CBFEA-8DE9-A3C6-B2FA-37EA2BFBE0B2}"/>
              </a:ext>
            </a:extLst>
          </p:cNvPr>
          <p:cNvPicPr>
            <a:picLocks noChangeAspect="1"/>
          </p:cNvPicPr>
          <p:nvPr/>
        </p:nvPicPr>
        <p:blipFill>
          <a:blip r:embed="rId4"/>
          <a:stretch>
            <a:fillRect/>
          </a:stretch>
        </p:blipFill>
        <p:spPr>
          <a:xfrm>
            <a:off x="252952" y="199369"/>
            <a:ext cx="713294" cy="792549"/>
          </a:xfrm>
          <a:prstGeom prst="rect">
            <a:avLst/>
          </a:prstGeom>
        </p:spPr>
      </p:pic>
      <p:pic>
        <p:nvPicPr>
          <p:cNvPr id="8" name="Imagen 7">
            <a:extLst>
              <a:ext uri="{FF2B5EF4-FFF2-40B4-BE49-F238E27FC236}">
                <a16:creationId xmlns:a16="http://schemas.microsoft.com/office/drawing/2014/main" id="{0E4A1E3F-5064-2946-1089-5550AA6CC1DC}"/>
              </a:ext>
            </a:extLst>
          </p:cNvPr>
          <p:cNvPicPr>
            <a:picLocks noChangeAspect="1"/>
          </p:cNvPicPr>
          <p:nvPr/>
        </p:nvPicPr>
        <p:blipFill>
          <a:blip r:embed="rId5"/>
          <a:stretch>
            <a:fillRect/>
          </a:stretch>
        </p:blipFill>
        <p:spPr>
          <a:xfrm>
            <a:off x="371834" y="1155083"/>
            <a:ext cx="237765" cy="2682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943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0"/>
                                  </p:stCondLst>
                                  <p:childTnLst>
                                    <p:anim calcmode="discrete" valueType="str">
                                      <p:cBhvr>
                                        <p:cTn id="9"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1000" fill="hold"/>
                                        <p:tgtEl>
                                          <p:spTgt spid="2"/>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1"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 calcmode="lin" valueType="num">
                                      <p:cBhvr>
                                        <p:cTn id="48" dur="1000" fill="hold"/>
                                        <p:tgtEl>
                                          <p:spTgt spid="7"/>
                                        </p:tgtEl>
                                        <p:attrNameLst>
                                          <p:attrName>style.rotation</p:attrName>
                                        </p:attrNameLst>
                                      </p:cBhvr>
                                      <p:tavLst>
                                        <p:tav tm="0">
                                          <p:val>
                                            <p:fltVal val="90"/>
                                          </p:val>
                                        </p:tav>
                                        <p:tav tm="100000">
                                          <p:val>
                                            <p:fltVal val="0"/>
                                          </p:val>
                                        </p:tav>
                                      </p:tavLst>
                                    </p:anim>
                                    <p:animEffect transition="in" filter="fade">
                                      <p:cBhvr>
                                        <p:cTn id="49" dur="1000"/>
                                        <p:tgtEl>
                                          <p:spTgt spid="7"/>
                                        </p:tgtEl>
                                      </p:cBhvr>
                                    </p:animEffect>
                                  </p:childTnLst>
                                </p:cTn>
                              </p:par>
                            </p:childTnLst>
                          </p:cTn>
                        </p:par>
                        <p:par>
                          <p:cTn id="50" fill="hold">
                            <p:stCondLst>
                              <p:cond delay="1000"/>
                            </p:stCondLst>
                            <p:childTnLst>
                              <p:par>
                                <p:cTn id="51" presetID="27" presetClass="emph" presetSubtype="0" fill="remove" grpId="0" nodeType="afterEffect">
                                  <p:stCondLst>
                                    <p:cond delay="0"/>
                                  </p:stCondLst>
                                  <p:childTnLst>
                                    <p:animClr clrSpc="rgb" dir="cw">
                                      <p:cBhvr override="childStyle">
                                        <p:cTn id="52" dur="250" autoRev="1" fill="remove"/>
                                        <p:tgtEl>
                                          <p:spTgt spid="7"/>
                                        </p:tgtEl>
                                        <p:attrNameLst>
                                          <p:attrName>style.color</p:attrName>
                                        </p:attrNameLst>
                                      </p:cBhvr>
                                      <p:to>
                                        <a:schemeClr val="bg1"/>
                                      </p:to>
                                    </p:animClr>
                                    <p:animClr clrSpc="rgb" dir="cw">
                                      <p:cBhvr>
                                        <p:cTn id="53" dur="250" autoRev="1" fill="remove"/>
                                        <p:tgtEl>
                                          <p:spTgt spid="7"/>
                                        </p:tgtEl>
                                        <p:attrNameLst>
                                          <p:attrName>fillcolor</p:attrName>
                                        </p:attrNameLst>
                                      </p:cBhvr>
                                      <p:to>
                                        <a:schemeClr val="bg1"/>
                                      </p:to>
                                    </p:animClr>
                                    <p:set>
                                      <p:cBhvr>
                                        <p:cTn id="54" dur="250" autoRev="1" fill="remove"/>
                                        <p:tgtEl>
                                          <p:spTgt spid="7"/>
                                        </p:tgtEl>
                                        <p:attrNameLst>
                                          <p:attrName>fill.type</p:attrName>
                                        </p:attrNameLst>
                                      </p:cBhvr>
                                      <p:to>
                                        <p:strVal val="solid"/>
                                      </p:to>
                                    </p:set>
                                    <p:set>
                                      <p:cBhvr>
                                        <p:cTn id="55"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t="-28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900C28B-CBBF-C41C-2EC0-87A2C9F39958}"/>
              </a:ext>
            </a:extLst>
          </p:cNvPr>
          <p:cNvGrpSpPr/>
          <p:nvPr/>
        </p:nvGrpSpPr>
        <p:grpSpPr>
          <a:xfrm>
            <a:off x="88898" y="104363"/>
            <a:ext cx="4754894" cy="713104"/>
            <a:chOff x="88898" y="104363"/>
            <a:chExt cx="4239122" cy="713104"/>
          </a:xfrm>
        </p:grpSpPr>
        <p:pic>
          <p:nvPicPr>
            <p:cNvPr id="7" name="Imagen 6">
              <a:extLst>
                <a:ext uri="{FF2B5EF4-FFF2-40B4-BE49-F238E27FC236}">
                  <a16:creationId xmlns:a16="http://schemas.microsoft.com/office/drawing/2014/main" id="{B52170DC-3948-9505-5151-4BC85D88BB4E}"/>
                </a:ext>
              </a:extLst>
            </p:cNvPr>
            <p:cNvPicPr>
              <a:picLocks noChangeAspect="1"/>
            </p:cNvPicPr>
            <p:nvPr/>
          </p:nvPicPr>
          <p:blipFill>
            <a:blip r:embed="rId3"/>
            <a:stretch>
              <a:fillRect/>
            </a:stretch>
          </p:blipFill>
          <p:spPr>
            <a:xfrm>
              <a:off x="88898" y="104363"/>
              <a:ext cx="4239122" cy="713104"/>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D3B0725C-99B4-469A-6181-AAAE8CE1E99B}"/>
                </a:ext>
              </a:extLst>
            </p:cNvPr>
            <p:cNvSpPr txBox="1"/>
            <p:nvPr/>
          </p:nvSpPr>
          <p:spPr>
            <a:xfrm>
              <a:off x="193401" y="206283"/>
              <a:ext cx="1384754" cy="461665"/>
            </a:xfrm>
            <a:prstGeom prst="rect">
              <a:avLst/>
            </a:prstGeom>
            <a:noFill/>
          </p:spPr>
          <p:txBody>
            <a:bodyPr wrap="square">
              <a:spAutoFit/>
            </a:bodyPr>
            <a:lstStyle/>
            <a:p>
              <a:pPr algn="ctr"/>
              <a:r>
                <a:rPr lang="es-ES" sz="2400" b="1" dirty="0">
                  <a:solidFill>
                    <a:schemeClr val="bg1"/>
                  </a:solidFill>
                  <a:effectLst>
                    <a:outerShdw blurRad="63500" sx="102000" sy="102000" algn="ctr" rotWithShape="0">
                      <a:prstClr val="black"/>
                    </a:outerShdw>
                  </a:effectLst>
                </a:rPr>
                <a:t>DEBORAH</a:t>
              </a:r>
            </a:p>
          </p:txBody>
        </p:sp>
      </p:grpSp>
      <p:sp>
        <p:nvSpPr>
          <p:cNvPr id="5" name="CuadroTexto 4">
            <a:extLst>
              <a:ext uri="{FF2B5EF4-FFF2-40B4-BE49-F238E27FC236}">
                <a16:creationId xmlns:a16="http://schemas.microsoft.com/office/drawing/2014/main" id="{480604CC-50FA-EF8E-EF0F-C212D009ADB2}"/>
              </a:ext>
            </a:extLst>
          </p:cNvPr>
          <p:cNvSpPr txBox="1"/>
          <p:nvPr/>
        </p:nvSpPr>
        <p:spPr>
          <a:xfrm>
            <a:off x="1759352" y="175505"/>
            <a:ext cx="3113396" cy="523220"/>
          </a:xfrm>
          <a:prstGeom prst="rect">
            <a:avLst/>
          </a:prstGeom>
          <a:noFill/>
        </p:spPr>
        <p:txBody>
          <a:bodyPr wrap="square" rtlCol="0">
            <a:spAutoFit/>
          </a:bodyPr>
          <a:lstStyle/>
          <a:p>
            <a:pPr algn="ctr"/>
            <a:r>
              <a:rPr lang="es-ES" sz="2800" b="1" dirty="0">
                <a:solidFill>
                  <a:srgbClr val="886B1A"/>
                </a:solidFill>
              </a:rPr>
              <a:t>THE PROPHETESS</a:t>
            </a:r>
          </a:p>
        </p:txBody>
      </p:sp>
      <p:sp>
        <p:nvSpPr>
          <p:cNvPr id="9" name="CuadroTexto 8">
            <a:extLst>
              <a:ext uri="{FF2B5EF4-FFF2-40B4-BE49-F238E27FC236}">
                <a16:creationId xmlns:a16="http://schemas.microsoft.com/office/drawing/2014/main" id="{A994CDC2-B5FB-423C-66B6-E2A7581AD24B}"/>
              </a:ext>
            </a:extLst>
          </p:cNvPr>
          <p:cNvSpPr txBox="1"/>
          <p:nvPr/>
        </p:nvSpPr>
        <p:spPr>
          <a:xfrm>
            <a:off x="5283201" y="817467"/>
            <a:ext cx="6600277" cy="1938992"/>
          </a:xfrm>
          <a:prstGeom prst="rect">
            <a:avLst/>
          </a:prstGeom>
          <a:noFill/>
        </p:spPr>
        <p:txBody>
          <a:bodyPr wrap="square">
            <a:spAutoFit/>
          </a:bodyPr>
          <a:lstStyle/>
          <a:p>
            <a:r>
              <a:rPr lang="en-US" sz="2400" b="1" dirty="0"/>
              <a:t>Deborah was a woman who lived in a time when the leadership of the villages was almost entirely limited to men. But, thanks to her strong but merciful character, she became the only woman to hold the position of judge in Israel</a:t>
            </a:r>
            <a:r>
              <a:rPr lang="es-ES" sz="2400" b="1" dirty="0"/>
              <a:t>.</a:t>
            </a:r>
          </a:p>
        </p:txBody>
      </p:sp>
      <p:pic>
        <p:nvPicPr>
          <p:cNvPr id="10" name="Imagen 9">
            <a:extLst>
              <a:ext uri="{FF2B5EF4-FFF2-40B4-BE49-F238E27FC236}">
                <a16:creationId xmlns:a16="http://schemas.microsoft.com/office/drawing/2014/main" id="{1D1C1C95-3B48-7CB2-FC99-7A5F4F787BA9}"/>
              </a:ext>
            </a:extLst>
          </p:cNvPr>
          <p:cNvPicPr>
            <a:picLocks noChangeAspect="1"/>
          </p:cNvPicPr>
          <p:nvPr/>
        </p:nvPicPr>
        <p:blipFill>
          <a:blip r:embed="rId4"/>
          <a:stretch>
            <a:fillRect/>
          </a:stretch>
        </p:blipFill>
        <p:spPr>
          <a:xfrm>
            <a:off x="117180" y="999657"/>
            <a:ext cx="4315484" cy="5753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BE84345-E0B9-49CF-14DA-EFF6E0BC819D}"/>
              </a:ext>
            </a:extLst>
          </p:cNvPr>
          <p:cNvPicPr>
            <a:picLocks noChangeAspect="1"/>
          </p:cNvPicPr>
          <p:nvPr/>
        </p:nvPicPr>
        <p:blipFill>
          <a:blip r:embed="rId5"/>
          <a:stretch>
            <a:fillRect/>
          </a:stretch>
        </p:blipFill>
        <p:spPr>
          <a:xfrm>
            <a:off x="4642305" y="3054285"/>
            <a:ext cx="7436414" cy="3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233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0" dur="2000" fill="hold"/>
                                        <p:tgtEl>
                                          <p:spTgt spid="10"/>
                                        </p:tgtEl>
                                        <p:attrNameLst>
                                          <p:attrName>ppt_x</p:attrName>
                                          <p:attrName>ppt_y</p:attrName>
                                        </p:attrNameLst>
                                      </p:cBhvr>
                                    </p:animMotion>
                                  </p:childTnLst>
                                </p:cTn>
                              </p:par>
                              <p:par>
                                <p:cTn id="31" presetID="9" presetClass="path" presetSubtype="0" accel="50000" decel="50000" fill="hold" nodeType="with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32" dur="2000" fill="hold"/>
                                        <p:tgtEl>
                                          <p:spTgt spid="12"/>
                                        </p:tgtEl>
                                        <p:attrNameLst>
                                          <p:attrName>ppt_x</p:attrName>
                                          <p:attrName>ppt_y</p:attrName>
                                        </p:attrNameLst>
                                      </p:cBhvr>
                                    </p:animMotion>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theme/theme1.xml><?xml version="1.0" encoding="utf-8"?>
<a:theme xmlns:a="http://schemas.openxmlformats.org/drawingml/2006/main" name="Tema de Office">
  <a:themeElements>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8185</TotalTime>
  <Words>2516</Words>
  <Application>Microsoft Office PowerPoint</Application>
  <PresentationFormat>Panorámica</PresentationFormat>
  <Paragraphs>95</Paragraphs>
  <Slides>21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Calibri Light</vt:lpstr>
      <vt:lpstr>Arial</vt:lpstr>
      <vt:lpstr>Calibri</vt:lpstr>
      <vt:lpstr>Aldo Pro Black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232</cp:revision>
  <dcterms:created xsi:type="dcterms:W3CDTF">2022-09-16T05:35:47Z</dcterms:created>
  <dcterms:modified xsi:type="dcterms:W3CDTF">2024-08-07T20:01:47Z</dcterms:modified>
</cp:coreProperties>
</file>